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64" r:id="rId3"/>
    <p:sldId id="258" r:id="rId4"/>
    <p:sldId id="299" r:id="rId5"/>
    <p:sldId id="276" r:id="rId6"/>
    <p:sldId id="265" r:id="rId7"/>
    <p:sldId id="288" r:id="rId8"/>
    <p:sldId id="267" r:id="rId9"/>
    <p:sldId id="274" r:id="rId10"/>
    <p:sldId id="266" r:id="rId11"/>
    <p:sldId id="268" r:id="rId12"/>
    <p:sldId id="269" r:id="rId13"/>
    <p:sldId id="259" r:id="rId14"/>
    <p:sldId id="270" r:id="rId15"/>
    <p:sldId id="277" r:id="rId16"/>
    <p:sldId id="275" r:id="rId17"/>
    <p:sldId id="271" r:id="rId18"/>
    <p:sldId id="272" r:id="rId19"/>
    <p:sldId id="260" r:id="rId20"/>
    <p:sldId id="287" r:id="rId21"/>
    <p:sldId id="289" r:id="rId22"/>
    <p:sldId id="290" r:id="rId23"/>
    <p:sldId id="291" r:id="rId24"/>
    <p:sldId id="292" r:id="rId25"/>
    <p:sldId id="295" r:id="rId26"/>
    <p:sldId id="261" r:id="rId27"/>
    <p:sldId id="278" r:id="rId28"/>
    <p:sldId id="279" r:id="rId29"/>
    <p:sldId id="280" r:id="rId30"/>
    <p:sldId id="281" r:id="rId31"/>
    <p:sldId id="282" r:id="rId32"/>
    <p:sldId id="262" r:id="rId33"/>
    <p:sldId id="296" r:id="rId34"/>
    <p:sldId id="298" r:id="rId35"/>
    <p:sldId id="283" r:id="rId36"/>
    <p:sldId id="284" r:id="rId37"/>
    <p:sldId id="297" r:id="rId38"/>
    <p:sldId id="263" r:id="rId39"/>
    <p:sldId id="285" r:id="rId40"/>
    <p:sldId id="294" r:id="rId41"/>
    <p:sldId id="293" r:id="rId42"/>
    <p:sldId id="300" r:id="rId43"/>
    <p:sldId id="286" r:id="rId44"/>
    <p:sldId id="273" r:id="rId45"/>
    <p:sldId id="301" r:id="rId46"/>
    <p:sldId id="30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snapToGrid="0" snapToObjects="1">
      <p:cViewPr varScale="1">
        <p:scale>
          <a:sx n="67" d="100"/>
          <a:sy n="67" d="100"/>
        </p:scale>
        <p:origin x="-664" y="-96"/>
      </p:cViewPr>
      <p:guideLst>
        <p:guide orient="horz" pos="2160"/>
        <p:guide pos="2880"/>
      </p:guideLst>
    </p:cSldViewPr>
  </p:slideViewPr>
  <p:outlineViewPr>
    <p:cViewPr>
      <p:scale>
        <a:sx n="33" d="100"/>
        <a:sy n="33" d="100"/>
      </p:scale>
      <p:origin x="0" y="64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05F242-B23F-F14E-A53F-CF224E958BD5}" type="datetimeFigureOut">
              <a:rPr lang="en-US" smtClean="0"/>
              <a:t>12-03-11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704ABF-08A5-914D-AABE-BF49A572DCE6}" type="slidenum">
              <a:rPr lang="en-US" smtClean="0"/>
              <a:t>‹#›</a:t>
            </a:fld>
            <a:endParaRPr lang="en-US"/>
          </a:p>
        </p:txBody>
      </p:sp>
    </p:spTree>
    <p:extLst>
      <p:ext uri="{BB962C8B-B14F-4D97-AF65-F5344CB8AC3E}">
        <p14:creationId xmlns:p14="http://schemas.microsoft.com/office/powerpoint/2010/main" val="977823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Right now (that is, today!) I'd like to explore the idea of education as platform. We've had some good experience now with massive open online courses over the last three or four years. A pretty good set of design elements are falling into place, and I'd like to talk about these and how they relate to the </a:t>
            </a:r>
            <a:r>
              <a:rPr lang="en-US" dirty="0" err="1" smtClean="0"/>
              <a:t>pedadgogy</a:t>
            </a:r>
            <a:r>
              <a:rPr lang="en-US" dirty="0" smtClean="0"/>
              <a:t> used to design the course. We have also encountered some design challenges, especially with regard to offering an orchestrated view of a wide variety of distributed learning materials. How do we improve the concept of the open online course to support a proliferation of new media and environments? How do we sustain conversation and communication among dynamic, constantly changing, groups? How do we comprehend and represent the learning experience in such a way as to be able to demonstrate progress?</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2</a:t>
            </a:fld>
            <a:endParaRPr lang="en-US"/>
          </a:p>
        </p:txBody>
      </p:sp>
    </p:spTree>
    <p:extLst>
      <p:ext uri="{BB962C8B-B14F-4D97-AF65-F5344CB8AC3E}">
        <p14:creationId xmlns:p14="http://schemas.microsoft.com/office/powerpoint/2010/main" val="259238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Chess.net</a:t>
            </a:r>
            <a:endParaRPr lang="en-US" dirty="0" smtClean="0"/>
          </a:p>
          <a:p>
            <a:r>
              <a:rPr lang="en-US" dirty="0" smtClean="0"/>
              <a:t>Commercial service - For </a:t>
            </a:r>
            <a:r>
              <a:rPr lang="en-US" dirty="0" err="1" smtClean="0"/>
              <a:t>Chess.net</a:t>
            </a:r>
            <a:r>
              <a:rPr lang="en-US" dirty="0" smtClean="0"/>
              <a:t> enthusiasts - $8/quarter and $4/month options available!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27</a:t>
            </a:fld>
            <a:endParaRPr lang="en-US"/>
          </a:p>
        </p:txBody>
      </p:sp>
    </p:spTree>
    <p:extLst>
      <p:ext uri="{BB962C8B-B14F-4D97-AF65-F5344CB8AC3E}">
        <p14:creationId xmlns:p14="http://schemas.microsoft.com/office/powerpoint/2010/main" val="369264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ChessWorld</a:t>
            </a:r>
            <a:r>
              <a:rPr lang="en-US" dirty="0" smtClean="0"/>
              <a:t> is one of the very few </a:t>
            </a:r>
            <a:r>
              <a:rPr lang="en-US" i="1" dirty="0" smtClean="0"/>
              <a:t>dedicated</a:t>
            </a:r>
            <a:r>
              <a:rPr lang="en-US" dirty="0" smtClean="0"/>
              <a:t> correspondence style sites. We focus </a:t>
            </a:r>
            <a:r>
              <a:rPr lang="en-US" i="1" dirty="0" smtClean="0"/>
              <a:t>all</a:t>
            </a:r>
            <a:r>
              <a:rPr lang="en-US" dirty="0" smtClean="0"/>
              <a:t> our resources on </a:t>
            </a:r>
            <a:r>
              <a:rPr lang="en-US" i="1" dirty="0" smtClean="0"/>
              <a:t>quality</a:t>
            </a:r>
            <a:r>
              <a:rPr lang="en-US" dirty="0" smtClean="0"/>
              <a:t> correspondence style chess; we do not offer other styles of play or chess variants. Our membership model is simply Guest or Full Membership. Guest Membership gives access to a comprehensive sub-set of our features. Full Membership gives </a:t>
            </a:r>
            <a:r>
              <a:rPr lang="en-US" i="1" dirty="0" smtClean="0"/>
              <a:t>full</a:t>
            </a:r>
            <a:r>
              <a:rPr lang="en-US" dirty="0" smtClean="0"/>
              <a:t> access to all of our features.  </a:t>
            </a:r>
          </a:p>
          <a:p>
            <a:r>
              <a:rPr lang="en-US" dirty="0" smtClean="0"/>
              <a:t>Join thousands of active Members from hundreds of Countries around the Globe, celebrate playing chess Games with </a:t>
            </a:r>
            <a:r>
              <a:rPr lang="en-US" dirty="0" err="1" smtClean="0"/>
              <a:t>Chessworld</a:t>
            </a:r>
            <a:r>
              <a:rPr lang="en-US" dirty="0" smtClean="0"/>
              <a:t> Globe icons! We have Tournaments of all kinds - Thematic, Teams and Leagues , All-play-All, Knockout and Pyramids. We have a wealth of learning resources including Library Games , Annotated Games, Forums, Tips, Puzzles, Messages, Pictures and Free Videos</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28</a:t>
            </a:fld>
            <a:endParaRPr lang="en-US"/>
          </a:p>
        </p:txBody>
      </p:sp>
    </p:spTree>
    <p:extLst>
      <p:ext uri="{BB962C8B-B14F-4D97-AF65-F5344CB8AC3E}">
        <p14:creationId xmlns:p14="http://schemas.microsoft.com/office/powerpoint/2010/main" val="3944805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site allows people from all over the world to find an opponent and play chess through a rich web based interface. All of the games here are correspondence chess games, and have strict user selectable time controls. This way you can find an opponent who will play at the same speed you like to play at. Everything on the site is free, if you'd like to play, click the "Join" link in the upper left corner of this page. </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29</a:t>
            </a:fld>
            <a:endParaRPr lang="en-US"/>
          </a:p>
        </p:txBody>
      </p:sp>
    </p:spTree>
    <p:extLst>
      <p:ext uri="{BB962C8B-B14F-4D97-AF65-F5344CB8AC3E}">
        <p14:creationId xmlns:p14="http://schemas.microsoft.com/office/powerpoint/2010/main" val="147888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BabasChess</a:t>
            </a:r>
            <a:r>
              <a:rPr lang="en-US" dirty="0" smtClean="0"/>
              <a:t> is a new revolutionary Internet Chess Client for Windows. It combines ease of use with powerful features for advanced users; integrates a fast and customizable playing environment with a powerful PGN viewer/editor, chess engines support for analyzing positions and amusing chat features.</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30</a:t>
            </a:fld>
            <a:endParaRPr lang="en-US"/>
          </a:p>
        </p:txBody>
      </p:sp>
    </p:spTree>
    <p:extLst>
      <p:ext uri="{BB962C8B-B14F-4D97-AF65-F5344CB8AC3E}">
        <p14:creationId xmlns:p14="http://schemas.microsoft.com/office/powerpoint/2010/main" val="1565229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Simulators – </a:t>
            </a:r>
            <a:r>
              <a:rPr lang="en-US" dirty="0" err="1" smtClean="0"/>
              <a:t>eg</a:t>
            </a:r>
            <a:r>
              <a:rPr lang="en-US" dirty="0" smtClean="0"/>
              <a:t>. http://</a:t>
            </a:r>
            <a:r>
              <a:rPr lang="en-US" dirty="0" err="1" smtClean="0"/>
              <a:t>crfb.org</a:t>
            </a:r>
            <a:r>
              <a:rPr lang="en-US" dirty="0" smtClean="0"/>
              <a:t>/</a:t>
            </a:r>
            <a:r>
              <a:rPr lang="en-US" dirty="0" err="1" smtClean="0"/>
              <a:t>stabilizethedebt</a:t>
            </a:r>
            <a:r>
              <a:rPr lang="en-US" dirty="0" smtClean="0"/>
              <a:t>/ from ‘The Committee for a Responsible Federal Budget’ –focus on cutting the debt</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33</a:t>
            </a:fld>
            <a:endParaRPr lang="en-US"/>
          </a:p>
        </p:txBody>
      </p:sp>
    </p:spTree>
    <p:extLst>
      <p:ext uri="{BB962C8B-B14F-4D97-AF65-F5344CB8AC3E}">
        <p14:creationId xmlns:p14="http://schemas.microsoft.com/office/powerpoint/2010/main" val="95911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Budget simulator - http://</a:t>
            </a:r>
            <a:r>
              <a:rPr lang="en-US" dirty="0" err="1" smtClean="0"/>
              <a:t>www.budgetsimulator.com</a:t>
            </a:r>
            <a:r>
              <a:rPr lang="en-US" dirty="0" smtClean="0"/>
              <a:t>/info/ - “Engage people with budget-setting. Budget Simulator is a </a:t>
            </a:r>
            <a:r>
              <a:rPr lang="en-US" dirty="0" err="1" smtClean="0"/>
              <a:t>customisable</a:t>
            </a:r>
            <a:r>
              <a:rPr lang="en-US" dirty="0" smtClean="0"/>
              <a:t> web app, proven to consistently deliver high participation rates and meaningful results.”</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34</a:t>
            </a:fld>
            <a:endParaRPr lang="en-US"/>
          </a:p>
        </p:txBody>
      </p:sp>
    </p:spTree>
    <p:extLst>
      <p:ext uri="{BB962C8B-B14F-4D97-AF65-F5344CB8AC3E}">
        <p14:creationId xmlns:p14="http://schemas.microsoft.com/office/powerpoint/2010/main" val="2907419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“gives you the chance to tell us how you’d like spending </a:t>
            </a:r>
            <a:r>
              <a:rPr lang="en-US" dirty="0" err="1" smtClean="0"/>
              <a:t>prioritised</a:t>
            </a:r>
            <a:r>
              <a:rPr lang="en-US" dirty="0" smtClean="0"/>
              <a:t> across six themes. You can increase, decrease or make no changes to each service. But can you get the budget to balance?”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35</a:t>
            </a:fld>
            <a:endParaRPr lang="en-US"/>
          </a:p>
        </p:txBody>
      </p:sp>
    </p:spTree>
    <p:extLst>
      <p:ext uri="{BB962C8B-B14F-4D97-AF65-F5344CB8AC3E}">
        <p14:creationId xmlns:p14="http://schemas.microsoft.com/office/powerpoint/2010/main" val="3194035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NY Times – You Fix the Budget - http://</a:t>
            </a:r>
            <a:r>
              <a:rPr lang="en-US" dirty="0" err="1" smtClean="0"/>
              <a:t>www.nytimes.com</a:t>
            </a:r>
            <a:r>
              <a:rPr lang="en-US" dirty="0" smtClean="0"/>
              <a:t>/interactive/2010/11/13/</a:t>
            </a:r>
            <a:r>
              <a:rPr lang="en-US" dirty="0" err="1" smtClean="0"/>
              <a:t>weekinreview</a:t>
            </a:r>
            <a:r>
              <a:rPr lang="en-US" dirty="0" smtClean="0"/>
              <a:t>/deficits-</a:t>
            </a:r>
            <a:r>
              <a:rPr lang="en-US" dirty="0" err="1" smtClean="0"/>
              <a:t>graphic.html</a:t>
            </a:r>
            <a:endParaRPr lang="en-US" dirty="0" smtClean="0"/>
          </a:p>
          <a:p>
            <a:r>
              <a:rPr lang="en-US" dirty="0" smtClean="0"/>
              <a:t>“Some of your options have more short-term savings and some have more long-term savings. When you have closed the budget gaps for both 2015 and 2030, you are done. Make your own plan, then share it online.”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36</a:t>
            </a:fld>
            <a:endParaRPr lang="en-US"/>
          </a:p>
        </p:txBody>
      </p:sp>
    </p:spTree>
    <p:extLst>
      <p:ext uri="{BB962C8B-B14F-4D97-AF65-F5344CB8AC3E}">
        <p14:creationId xmlns:p14="http://schemas.microsoft.com/office/powerpoint/2010/main" val="118207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game is a ‘serious game’ or an ‘educational game’ it is probably missing its purpose</a:t>
            </a:r>
          </a:p>
          <a:p>
            <a:r>
              <a:rPr lang="en-US" dirty="0" smtClean="0"/>
              <a:t>example from Kurt Squire – http://</a:t>
            </a:r>
            <a:r>
              <a:rPr lang="pl-PL" sz="2000" dirty="0" err="1" smtClean="0"/>
              <a:t>www.downes.ca</a:t>
            </a:r>
            <a:r>
              <a:rPr lang="pl-PL" sz="2000" dirty="0" smtClean="0"/>
              <a:t>/post/57523</a:t>
            </a:r>
          </a:p>
          <a:p>
            <a:pPr lvl="1"/>
            <a:r>
              <a:rPr lang="en-US" dirty="0" smtClean="0"/>
              <a:t>(we’ve taught you everything you need to do to change the lake – we’re hopeful there will be a mass of students that actually do it)</a:t>
            </a:r>
          </a:p>
          <a:p>
            <a:pPr lvl="1"/>
            <a:r>
              <a:rPr lang="en-US" dirty="0" smtClean="0"/>
              <a:t>better example – skills that you have to develop, </a:t>
            </a:r>
            <a:r>
              <a:rPr lang="en-US" dirty="0" err="1" smtClean="0"/>
              <a:t>eg</a:t>
            </a:r>
            <a:r>
              <a:rPr lang="en-US" dirty="0" smtClean="0"/>
              <a:t>. ‘writing a team charter’, ‘customize interface’ </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39</a:t>
            </a:fld>
            <a:endParaRPr lang="en-US"/>
          </a:p>
        </p:txBody>
      </p:sp>
    </p:spTree>
    <p:extLst>
      <p:ext uri="{BB962C8B-B14F-4D97-AF65-F5344CB8AC3E}">
        <p14:creationId xmlns:p14="http://schemas.microsoft.com/office/powerpoint/2010/main" val="3257176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Similar to your gaming client – customize your input stream, communications, </a:t>
            </a:r>
            <a:r>
              <a:rPr lang="en-US" dirty="0" err="1" smtClean="0"/>
              <a:t>etc</a:t>
            </a:r>
            <a:endParaRPr lang="en-US" dirty="0" smtClean="0"/>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40</a:t>
            </a:fld>
            <a:endParaRPr lang="en-US"/>
          </a:p>
        </p:txBody>
      </p:sp>
    </p:spTree>
    <p:extLst>
      <p:ext uri="{BB962C8B-B14F-4D97-AF65-F5344CB8AC3E}">
        <p14:creationId xmlns:p14="http://schemas.microsoft.com/office/powerpoint/2010/main" val="949524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on disruption – not </a:t>
            </a:r>
            <a:r>
              <a:rPr lang="en-US" dirty="0" err="1" smtClean="0"/>
              <a:t>disrptive</a:t>
            </a:r>
            <a:r>
              <a:rPr lang="en-US" dirty="0" smtClean="0"/>
              <a:t> enough</a:t>
            </a:r>
          </a:p>
          <a:p>
            <a:r>
              <a:rPr lang="en-US" dirty="0" err="1" smtClean="0"/>
              <a:t>Udacity</a:t>
            </a:r>
            <a:r>
              <a:rPr lang="en-US" dirty="0" smtClean="0"/>
              <a:t>, Khan Academy, </a:t>
            </a:r>
            <a:r>
              <a:rPr lang="en-US" dirty="0" err="1" smtClean="0"/>
              <a:t>Coursera</a:t>
            </a:r>
            <a:r>
              <a:rPr lang="en-US" dirty="0" smtClean="0"/>
              <a:t> – “I’ll tell you what you need to know”</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3</a:t>
            </a:fld>
            <a:endParaRPr lang="en-US"/>
          </a:p>
        </p:txBody>
      </p:sp>
    </p:spTree>
    <p:extLst>
      <p:ext uri="{BB962C8B-B14F-4D97-AF65-F5344CB8AC3E}">
        <p14:creationId xmlns:p14="http://schemas.microsoft.com/office/powerpoint/2010/main" val="4291162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language game of a domain or a discipline?</a:t>
            </a:r>
          </a:p>
          <a:p>
            <a:r>
              <a:rPr lang="en-US" dirty="0" smtClean="0"/>
              <a:t>How</a:t>
            </a:r>
            <a:r>
              <a:rPr lang="en-US" baseline="0" dirty="0" smtClean="0"/>
              <a:t> do we begin to ‘think like a chess player’?</a:t>
            </a:r>
          </a:p>
          <a:p>
            <a:r>
              <a:rPr lang="en-US" baseline="0" dirty="0" smtClean="0"/>
              <a:t>Elements of language = elements of games – syntax, semantics, pragmatics, context, inference, change</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42</a:t>
            </a:fld>
            <a:endParaRPr lang="en-US"/>
          </a:p>
        </p:txBody>
      </p:sp>
    </p:spTree>
    <p:extLst>
      <p:ext uri="{BB962C8B-B14F-4D97-AF65-F5344CB8AC3E}">
        <p14:creationId xmlns:p14="http://schemas.microsoft.com/office/powerpoint/2010/main" val="1868059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is a badge – a set accomplishment But was is accomplishment? Placement near a </a:t>
            </a:r>
            <a:r>
              <a:rPr lang="en-US" dirty="0" err="1" smtClean="0"/>
              <a:t>centre</a:t>
            </a:r>
            <a:r>
              <a:rPr lang="en-US" dirty="0" smtClean="0"/>
              <a:t> cluster. But there are thousands, millions, of clusters, and they are always shifting. Badges are hopelessly unable to keep up with that.</a:t>
            </a:r>
          </a:p>
          <a:p>
            <a:endParaRPr lang="en-US" dirty="0" smtClean="0"/>
          </a:p>
          <a:p>
            <a:endParaRPr lang="en-US" dirty="0" smtClean="0"/>
          </a:p>
          <a:p>
            <a:endParaRPr lang="en-US" dirty="0" smtClean="0"/>
          </a:p>
          <a:p>
            <a:r>
              <a:rPr lang="en-US" dirty="0" smtClean="0"/>
              <a:t>8j2b3mhx8</a:t>
            </a:r>
          </a:p>
          <a:p>
            <a:r>
              <a:rPr lang="en-US" dirty="0" smtClean="0"/>
              <a:t>vyw4nt8x</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44</a:t>
            </a:fld>
            <a:endParaRPr lang="en-US"/>
          </a:p>
        </p:txBody>
      </p:sp>
    </p:spTree>
    <p:extLst>
      <p:ext uri="{BB962C8B-B14F-4D97-AF65-F5344CB8AC3E}">
        <p14:creationId xmlns:p14="http://schemas.microsoft.com/office/powerpoint/2010/main" val="3001668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you measuring? </a:t>
            </a:r>
          </a:p>
          <a:p>
            <a:r>
              <a:rPr lang="en-US" dirty="0" smtClean="0"/>
              <a:t>‘That which is measured is managed’  -- </a:t>
            </a:r>
            <a:r>
              <a:rPr lang="en-US" dirty="0" err="1" smtClean="0"/>
              <a:t>vs</a:t>
            </a:r>
            <a:r>
              <a:rPr lang="en-US" dirty="0" smtClean="0"/>
              <a:t> – ‘That which is measured is distorted’</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45</a:t>
            </a:fld>
            <a:endParaRPr lang="en-US"/>
          </a:p>
        </p:txBody>
      </p:sp>
    </p:spTree>
    <p:extLst>
      <p:ext uri="{BB962C8B-B14F-4D97-AF65-F5344CB8AC3E}">
        <p14:creationId xmlns:p14="http://schemas.microsoft.com/office/powerpoint/2010/main" val="41652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distributed learning / distributed resources</a:t>
            </a:r>
          </a:p>
          <a:p>
            <a:r>
              <a:rPr lang="en-US" dirty="0" err="1" smtClean="0"/>
              <a:t>Oswaldo</a:t>
            </a:r>
            <a:r>
              <a:rPr lang="en-US" baseline="0" dirty="0" smtClean="0"/>
              <a:t> – the central versus the aggregated</a:t>
            </a:r>
          </a:p>
          <a:p>
            <a:endParaRPr lang="en-US" dirty="0" smtClean="0"/>
          </a:p>
          <a:p>
            <a:pPr marL="0" indent="0">
              <a:buNone/>
            </a:pPr>
            <a:endParaRPr lang="en-US" sz="1200" b="1" dirty="0" smtClean="0"/>
          </a:p>
          <a:p>
            <a:pPr marL="0" indent="0">
              <a:buNone/>
            </a:pPr>
            <a:r>
              <a:rPr lang="en-US" sz="1200" b="1" dirty="0" smtClean="0"/>
              <a:t>Format 1: </a:t>
            </a:r>
            <a:endParaRPr lang="en-US" sz="1200" dirty="0" smtClean="0"/>
          </a:p>
          <a:p>
            <a:pPr marL="0" indent="0">
              <a:buNone/>
            </a:pPr>
            <a:r>
              <a:rPr lang="en-US" sz="1200" dirty="0" smtClean="0"/>
              <a:t>Many MOOCs have utilized a daily newsletter named “The Daily” which basically aggregates contributions from all blogs (or other resources) from participants tagged in a certain way. Examples are CCK08, PLEN2010, Change11 and LAK12. </a:t>
            </a:r>
          </a:p>
          <a:p>
            <a:pPr marL="0" indent="0">
              <a:buNone/>
            </a:pPr>
            <a:r>
              <a:rPr lang="en-US" sz="1200" b="1" dirty="0" smtClean="0"/>
              <a:t>Format 2: </a:t>
            </a:r>
            <a:endParaRPr lang="en-US" sz="1200" dirty="0" smtClean="0"/>
          </a:p>
          <a:p>
            <a:pPr marL="0" indent="0">
              <a:buNone/>
            </a:pPr>
            <a:r>
              <a:rPr lang="en-US" sz="1200" dirty="0" smtClean="0"/>
              <a:t>Some MOOCs employ a “centralizing “web page used by the facilitators for announcing all activities and a mailing list open to contributions from participants(mostly Google Groups). </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6</a:t>
            </a:fld>
            <a:endParaRPr lang="en-US"/>
          </a:p>
        </p:txBody>
      </p:sp>
    </p:spTree>
    <p:extLst>
      <p:ext uri="{BB962C8B-B14F-4D97-AF65-F5344CB8AC3E}">
        <p14:creationId xmlns:p14="http://schemas.microsoft.com/office/powerpoint/2010/main" val="247533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Clark Quinn – contrasting Stanford AI with CCK: “The Stanford model, as I understand it (and I haven’t taken one), features a rigorous curriculum of content and assessments, in technical fields like AI and programming. The goal is to ensure a high quality learning experience to anyone with sufficient technical ability and access to the Internet. Currently, the experience does support a discussion board, but otherwise the experience is, effectively, solo.</a:t>
            </a:r>
          </a:p>
          <a:p>
            <a:pPr marL="0" indent="0">
              <a:buNone/>
            </a:pPr>
            <a:r>
              <a:rPr lang="en-US" dirty="0" smtClean="0"/>
              <a:t>The connectivist MOOCs, on the other hand, are highly social. The learning comes from content presented by a lecturer, and then dialog via social media, where the contributions of the participants are shared. Assessment comes from participation and reflection, without explicit contextualized practice.”</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9</a:t>
            </a:fld>
            <a:endParaRPr lang="en-US"/>
          </a:p>
        </p:txBody>
      </p:sp>
    </p:spTree>
    <p:extLst>
      <p:ext uri="{BB962C8B-B14F-4D97-AF65-F5344CB8AC3E}">
        <p14:creationId xmlns:p14="http://schemas.microsoft.com/office/powerpoint/2010/main" val="46754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Cormier - </a:t>
            </a:r>
            <a:r>
              <a:rPr lang="pl-PL" sz="2000" dirty="0" smtClean="0"/>
              <a:t>http://</a:t>
            </a:r>
            <a:r>
              <a:rPr lang="pl-PL" sz="2000" dirty="0" err="1" smtClean="0"/>
              <a:t>www.youtube.com</a:t>
            </a:r>
            <a:r>
              <a:rPr lang="pl-PL" sz="2000" dirty="0" smtClean="0"/>
              <a:t>/</a:t>
            </a:r>
            <a:r>
              <a:rPr lang="pl-PL" sz="2000" dirty="0" err="1" smtClean="0"/>
              <a:t>watch?v</a:t>
            </a:r>
            <a:r>
              <a:rPr lang="pl-PL" sz="2000" dirty="0" smtClean="0"/>
              <a:t>=r8avYQ5ZqM0</a:t>
            </a:r>
            <a:endParaRPr lang="pl-PL" dirty="0" smtClean="0"/>
          </a:p>
          <a:p>
            <a:pPr lvl="1"/>
            <a:r>
              <a:rPr lang="en-US" dirty="0" smtClean="0"/>
              <a:t>Orient – finding stuff, figure out times</a:t>
            </a:r>
          </a:p>
          <a:p>
            <a:pPr lvl="1"/>
            <a:r>
              <a:rPr lang="en-US" dirty="0" smtClean="0"/>
              <a:t>Declare – create a place for your </a:t>
            </a:r>
            <a:r>
              <a:rPr lang="en-US" dirty="0" err="1" smtClean="0"/>
              <a:t>thoughts+tags</a:t>
            </a:r>
            <a:endParaRPr lang="en-US" dirty="0" smtClean="0"/>
          </a:p>
          <a:p>
            <a:pPr lvl="1"/>
            <a:r>
              <a:rPr lang="en-US" dirty="0" smtClean="0"/>
              <a:t>Network – follow other people, make connections – reply and interact</a:t>
            </a:r>
          </a:p>
          <a:p>
            <a:pPr lvl="1"/>
            <a:r>
              <a:rPr lang="en-US" dirty="0" smtClean="0"/>
              <a:t>Cluster – find a cluster to work with</a:t>
            </a:r>
          </a:p>
          <a:p>
            <a:pPr lvl="1"/>
            <a:r>
              <a:rPr lang="en-US" dirty="0" smtClean="0"/>
              <a:t>Focus – find a purpose for the work you are doing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10</a:t>
            </a:fld>
            <a:endParaRPr lang="en-US"/>
          </a:p>
        </p:txBody>
      </p:sp>
    </p:spTree>
    <p:extLst>
      <p:ext uri="{BB962C8B-B14F-4D97-AF65-F5344CB8AC3E}">
        <p14:creationId xmlns:p14="http://schemas.microsoft.com/office/powerpoint/2010/main" val="239402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Bates: “MOOCs themselves are highly dependent, as Stephen acknowledges, on students already having a high level of understanding and an ability to learn independently, and to think critically.”</a:t>
            </a:r>
          </a:p>
          <a:p>
            <a:pPr marL="0" indent="0">
              <a:buNone/>
            </a:pPr>
            <a:r>
              <a:rPr lang="en-US" dirty="0" smtClean="0"/>
              <a:t>Formal education should be  “developing and fostering such abilities so that learners can participate meaningfully in MOOCs and other forms of self-learning.”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14</a:t>
            </a:fld>
            <a:endParaRPr lang="en-US"/>
          </a:p>
        </p:txBody>
      </p:sp>
    </p:spTree>
    <p:extLst>
      <p:ext uri="{BB962C8B-B14F-4D97-AF65-F5344CB8AC3E}">
        <p14:creationId xmlns:p14="http://schemas.microsoft.com/office/powerpoint/2010/main" val="3300780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often found navigating the MOOC waters frustrating. Once we got started it was not difficult to find the course material and a few other participants, but where was everything else? There didn't seem to be any discussion happening in one easily-accessible place. Why should content have to be so difficult to find? If you don't user Twitter, you can miss a vital discussion thread. Facebook groups or Google groups exist, but if you join the wrong one you could be one of 10 voices instead of one of 1700 participants. That's a lot of missed connections. </a:t>
            </a:r>
          </a:p>
          <a:p>
            <a:r>
              <a:rPr lang="en-US" dirty="0" smtClean="0"/>
              <a:t>Synchronous forums—hosted during the run of the MOOC—are also prone to limited participation, while many blog posts lack comments. The problems with architecture and tools often subvert the promise of "connectedness" that MOOCs should provide. </a:t>
            </a:r>
          </a:p>
          <a:p>
            <a:r>
              <a:rPr lang="en-US" dirty="0" smtClean="0"/>
              <a:t>Another concern lies with existing material. As fellow participants we question the value of simply retrieving old information from previous versions of a course. Since some participants are simply using the labor of previous learners to clarify difficult topics, are current learners getting as much out of the topic as they should?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15</a:t>
            </a:fld>
            <a:endParaRPr lang="en-US"/>
          </a:p>
        </p:txBody>
      </p:sp>
    </p:spTree>
    <p:extLst>
      <p:ext uri="{BB962C8B-B14F-4D97-AF65-F5344CB8AC3E}">
        <p14:creationId xmlns:p14="http://schemas.microsoft.com/office/powerpoint/2010/main" val="416877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number of people in a course can be overwhelming! How does someone connect with 2000-plus people? How does a learner even begin to make sense of all those voices adding commentary, questions, and posts? How does a learner get instructor feedback in this kind of a situation? It is impossible for an instructor to interact with even 1/10th of the class or even manage to address 1/10th of what is posted. The size of the MOOC size, while impressive, might work against the "connectedness" the facilitators and participants often seek.”</a:t>
            </a:r>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16</a:t>
            </a:fld>
            <a:endParaRPr lang="en-US"/>
          </a:p>
        </p:txBody>
      </p:sp>
    </p:spTree>
    <p:extLst>
      <p:ext uri="{BB962C8B-B14F-4D97-AF65-F5344CB8AC3E}">
        <p14:creationId xmlns:p14="http://schemas.microsoft.com/office/powerpoint/2010/main" val="340333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“Those who will not reach the academic level set by the organizers will remain lurkers who can only profit in discussing with the those in the crowd that can argue at the same level. But they cannot increase their skills. What’s that good for? The courses silently separate the elite from the mass. It looks like democracy but is quite the opposite of [real] teaching. Education normally tries to help people to enhance their understanding and make up their minds. MOOCs don’t take care of this. They are a non-educational approach. The new freedom and openness is a freedom for nothing.”</a:t>
            </a:r>
          </a:p>
          <a:p>
            <a:endParaRPr lang="en-US" dirty="0"/>
          </a:p>
        </p:txBody>
      </p:sp>
      <p:sp>
        <p:nvSpPr>
          <p:cNvPr id="4" name="Slide Number Placeholder 3"/>
          <p:cNvSpPr>
            <a:spLocks noGrp="1"/>
          </p:cNvSpPr>
          <p:nvPr>
            <p:ph type="sldNum" sz="quarter" idx="10"/>
          </p:nvPr>
        </p:nvSpPr>
        <p:spPr/>
        <p:txBody>
          <a:bodyPr/>
          <a:lstStyle/>
          <a:p>
            <a:fld id="{59704ABF-08A5-914D-AABE-BF49A572DCE6}" type="slidenum">
              <a:rPr lang="en-US" smtClean="0"/>
              <a:t>17</a:t>
            </a:fld>
            <a:endParaRPr lang="en-US"/>
          </a:p>
        </p:txBody>
      </p:sp>
    </p:spTree>
    <p:extLst>
      <p:ext uri="{BB962C8B-B14F-4D97-AF65-F5344CB8AC3E}">
        <p14:creationId xmlns:p14="http://schemas.microsoft.com/office/powerpoint/2010/main" val="133048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953AC7-2529-AD48-AE3A-D4CDE6BE85A4}" type="datetimeFigureOut">
              <a:rPr lang="en-US" smtClean="0"/>
              <a:t>12-03-11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153046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53AC7-2529-AD48-AE3A-D4CDE6BE85A4}" type="datetimeFigureOut">
              <a:rPr lang="en-US" smtClean="0"/>
              <a:t>12-03-11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102408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53AC7-2529-AD48-AE3A-D4CDE6BE85A4}" type="datetimeFigureOut">
              <a:rPr lang="en-US" smtClean="0"/>
              <a:t>12-03-11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48795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53AC7-2529-AD48-AE3A-D4CDE6BE85A4}" type="datetimeFigureOut">
              <a:rPr lang="en-US" smtClean="0"/>
              <a:t>12-03-11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13770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953AC7-2529-AD48-AE3A-D4CDE6BE85A4}" type="datetimeFigureOut">
              <a:rPr lang="en-US" smtClean="0"/>
              <a:t>12-03-11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156667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953AC7-2529-AD48-AE3A-D4CDE6BE85A4}" type="datetimeFigureOut">
              <a:rPr lang="en-US" smtClean="0"/>
              <a:t>12-03-11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296497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953AC7-2529-AD48-AE3A-D4CDE6BE85A4}" type="datetimeFigureOut">
              <a:rPr lang="en-US" smtClean="0"/>
              <a:t>12-03-11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312927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953AC7-2529-AD48-AE3A-D4CDE6BE85A4}" type="datetimeFigureOut">
              <a:rPr lang="en-US" smtClean="0"/>
              <a:t>12-03-11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4236456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53AC7-2529-AD48-AE3A-D4CDE6BE85A4}" type="datetimeFigureOut">
              <a:rPr lang="en-US" smtClean="0"/>
              <a:t>12-03-11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244873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953AC7-2529-AD48-AE3A-D4CDE6BE85A4}" type="datetimeFigureOut">
              <a:rPr lang="en-US" smtClean="0"/>
              <a:t>12-03-11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2301181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953AC7-2529-AD48-AE3A-D4CDE6BE85A4}" type="datetimeFigureOut">
              <a:rPr lang="en-US" smtClean="0"/>
              <a:t>12-03-11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4CCA9-5ABD-7745-9BAE-4EE17133AB78}" type="slidenum">
              <a:rPr lang="en-US" smtClean="0"/>
              <a:t>‹#›</a:t>
            </a:fld>
            <a:endParaRPr lang="en-US"/>
          </a:p>
        </p:txBody>
      </p:sp>
    </p:spTree>
    <p:extLst>
      <p:ext uri="{BB962C8B-B14F-4D97-AF65-F5344CB8AC3E}">
        <p14:creationId xmlns:p14="http://schemas.microsoft.com/office/powerpoint/2010/main" val="29704723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8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53AC7-2529-AD48-AE3A-D4CDE6BE85A4}" type="datetimeFigureOut">
              <a:rPr lang="en-US" smtClean="0"/>
              <a:t>12-03-11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4CCA9-5ABD-7745-9BAE-4EE17133AB78}" type="slidenum">
              <a:rPr lang="en-US" smtClean="0"/>
              <a:t>‹#›</a:t>
            </a:fld>
            <a:endParaRPr lang="en-US"/>
          </a:p>
        </p:txBody>
      </p:sp>
    </p:spTree>
    <p:extLst>
      <p:ext uri="{BB962C8B-B14F-4D97-AF65-F5344CB8AC3E}">
        <p14:creationId xmlns:p14="http://schemas.microsoft.com/office/powerpoint/2010/main" val="1182453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ww.youtube.com/watch?v=r8avYQ5ZqM0"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onybates.ca/2012/03/03/more-reflections-on-moocs-and-mit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elearnmag.acm.org/featured.cfm?aid=2016017" TargetMode="External"/><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chess.net"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chessworld.net/"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net-chess.com"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babaschess.net/"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crfb.org/stabilizethedebt/"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www.budgetsimulator.com/info/"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hyperlink" Target="http://www.budgetsimulator.com/brightonandhove" TargetMode="External"/><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hyperlink" Target="http://www.nytimes.com/interactive/2010/11/13/weekinreview/deficits-graphic.html"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downes.ca/post/57523"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popmatters.com/pm/post/65550-games-as-language-systems"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cor-ar.blogspot.in/2012/03/two-distinct-course-formats-in-delivery.html"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hyperlink" Target="http://blog.learnlets.com/?p=2562"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4376" y="489584"/>
            <a:ext cx="3653823" cy="3197595"/>
          </a:xfrm>
        </p:spPr>
        <p:txBody>
          <a:bodyPr/>
          <a:lstStyle/>
          <a:p>
            <a:r>
              <a:rPr lang="en-US" dirty="0" smtClean="0"/>
              <a:t>Education as Platform</a:t>
            </a:r>
            <a:br>
              <a:rPr lang="en-US" dirty="0" smtClean="0"/>
            </a:br>
            <a:r>
              <a:rPr lang="en-US" sz="2800" dirty="0" smtClean="0"/>
              <a:t>The MOOC Experience and what we can do to make it better</a:t>
            </a:r>
            <a:endParaRPr lang="en-US" sz="2000" dirty="0"/>
          </a:p>
        </p:txBody>
      </p:sp>
      <p:sp>
        <p:nvSpPr>
          <p:cNvPr id="3" name="Subtitle 2"/>
          <p:cNvSpPr>
            <a:spLocks noGrp="1"/>
          </p:cNvSpPr>
          <p:nvPr>
            <p:ph type="subTitle" idx="1"/>
          </p:nvPr>
        </p:nvSpPr>
        <p:spPr>
          <a:xfrm>
            <a:off x="4804375" y="3886200"/>
            <a:ext cx="3840443" cy="1752600"/>
          </a:xfrm>
        </p:spPr>
        <p:txBody>
          <a:bodyPr/>
          <a:lstStyle/>
          <a:p>
            <a:r>
              <a:rPr lang="en-US" dirty="0" smtClean="0"/>
              <a:t>Stephen Downes</a:t>
            </a:r>
          </a:p>
          <a:p>
            <a:r>
              <a:rPr lang="en-US" dirty="0" err="1" smtClean="0"/>
              <a:t>EdgeX</a:t>
            </a:r>
            <a:r>
              <a:rPr lang="en-US" dirty="0" smtClean="0"/>
              <a:t> – New Delhi</a:t>
            </a:r>
          </a:p>
          <a:p>
            <a:r>
              <a:rPr lang="en-US" dirty="0" smtClean="0"/>
              <a:t>March 12, 2012</a:t>
            </a:r>
            <a:endParaRPr lang="en-US" dirty="0"/>
          </a:p>
        </p:txBody>
      </p:sp>
      <p:pic>
        <p:nvPicPr>
          <p:cNvPr id="4" name="Picture 3" descr="Screen shot 2012-03-11 at 11.01.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513667" cy="6991872"/>
          </a:xfrm>
          <a:prstGeom prst="rect">
            <a:avLst/>
          </a:prstGeom>
        </p:spPr>
      </p:pic>
    </p:spTree>
    <p:extLst>
      <p:ext uri="{BB962C8B-B14F-4D97-AF65-F5344CB8AC3E}">
        <p14:creationId xmlns:p14="http://schemas.microsoft.com/office/powerpoint/2010/main" val="781115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in a MOOC</a:t>
            </a:r>
            <a:endParaRPr lang="en-US" dirty="0"/>
          </a:p>
        </p:txBody>
      </p:sp>
      <p:pic>
        <p:nvPicPr>
          <p:cNvPr id="6" name="Picture 5" descr="Screen shot 2012-03-11 at 11.44.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77" y="1289089"/>
            <a:ext cx="7612807" cy="4631817"/>
          </a:xfrm>
          <a:prstGeom prst="rect">
            <a:avLst/>
          </a:prstGeom>
        </p:spPr>
      </p:pic>
      <p:sp>
        <p:nvSpPr>
          <p:cNvPr id="7" name="Rectangle 6"/>
          <p:cNvSpPr/>
          <p:nvPr/>
        </p:nvSpPr>
        <p:spPr>
          <a:xfrm>
            <a:off x="645577" y="6058638"/>
            <a:ext cx="6400800" cy="369332"/>
          </a:xfrm>
          <a:prstGeom prst="rect">
            <a:avLst/>
          </a:prstGeom>
        </p:spPr>
        <p:txBody>
          <a:bodyPr wrap="square">
            <a:spAutoFit/>
          </a:bodyPr>
          <a:lstStyle/>
          <a:p>
            <a:r>
              <a:rPr lang="pl-PL" dirty="0" smtClean="0">
                <a:hlinkClick r:id="rId4"/>
              </a:rPr>
              <a:t>http://www.youtube.com/watch?v=r8avYQ5ZqM0</a:t>
            </a:r>
            <a:r>
              <a:rPr lang="pl-PL" dirty="0" smtClean="0"/>
              <a:t> </a:t>
            </a:r>
            <a:endParaRPr lang="en-US" dirty="0"/>
          </a:p>
        </p:txBody>
      </p:sp>
    </p:spTree>
    <p:extLst>
      <p:ext uri="{BB962C8B-B14F-4D97-AF65-F5344CB8AC3E}">
        <p14:creationId xmlns:p14="http://schemas.microsoft.com/office/powerpoint/2010/main" val="3238205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Self-Education</a:t>
            </a:r>
            <a:endParaRPr lang="en-US" dirty="0"/>
          </a:p>
        </p:txBody>
      </p:sp>
      <p:sp>
        <p:nvSpPr>
          <p:cNvPr id="3" name="Content Placeholder 2"/>
          <p:cNvSpPr>
            <a:spLocks noGrp="1"/>
          </p:cNvSpPr>
          <p:nvPr>
            <p:ph idx="1"/>
          </p:nvPr>
        </p:nvSpPr>
        <p:spPr/>
        <p:txBody>
          <a:bodyPr/>
          <a:lstStyle/>
          <a:p>
            <a:pPr marL="0" indent="0">
              <a:buNone/>
            </a:pPr>
            <a:r>
              <a:rPr lang="en-US" dirty="0" smtClean="0"/>
              <a:t>Bates: “They belong philosophically within the context of thinkers such as R. H. </a:t>
            </a:r>
            <a:r>
              <a:rPr lang="en-US" dirty="0" err="1" smtClean="0"/>
              <a:t>Tawney</a:t>
            </a:r>
            <a:r>
              <a:rPr lang="en-US" dirty="0" smtClean="0"/>
              <a:t>, Ivan </a:t>
            </a:r>
            <a:r>
              <a:rPr lang="en-US" dirty="0" err="1" smtClean="0"/>
              <a:t>Illich</a:t>
            </a:r>
            <a:r>
              <a:rPr lang="en-US" dirty="0" smtClean="0"/>
              <a:t> and Paulo </a:t>
            </a:r>
            <a:r>
              <a:rPr lang="en-US" dirty="0" err="1" smtClean="0"/>
              <a:t>Freire</a:t>
            </a:r>
            <a:r>
              <a:rPr lang="en-US" dirty="0" smtClean="0"/>
              <a:t>, who believed strongly in self-education, as part of their broader socialist views on equality, the need to open access to knowledge, and to educate the workers in order to break the existing hegemony, etc.”</a:t>
            </a:r>
            <a:endParaRPr lang="en-US" dirty="0"/>
          </a:p>
        </p:txBody>
      </p:sp>
      <p:sp>
        <p:nvSpPr>
          <p:cNvPr id="4" name="Rectangle 3"/>
          <p:cNvSpPr/>
          <p:nvPr/>
        </p:nvSpPr>
        <p:spPr>
          <a:xfrm>
            <a:off x="457200" y="5079470"/>
            <a:ext cx="8229600" cy="369332"/>
          </a:xfrm>
          <a:prstGeom prst="rect">
            <a:avLst/>
          </a:prstGeom>
        </p:spPr>
        <p:txBody>
          <a:bodyPr wrap="square">
            <a:spAutoFit/>
          </a:bodyPr>
          <a:lstStyle/>
          <a:p>
            <a:r>
              <a:rPr lang="en-US" dirty="0" smtClean="0">
                <a:hlinkClick r:id="rId2"/>
              </a:rPr>
              <a:t>http://www.tonybates.ca/2012/03/03/more-reflections-on-moocs-and-mitx</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31292189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as Grown</a:t>
            </a:r>
            <a:endParaRPr lang="en-US" dirty="0"/>
          </a:p>
        </p:txBody>
      </p:sp>
      <p:sp>
        <p:nvSpPr>
          <p:cNvPr id="3" name="Content Placeholder 2"/>
          <p:cNvSpPr>
            <a:spLocks noGrp="1"/>
          </p:cNvSpPr>
          <p:nvPr>
            <p:ph idx="1"/>
          </p:nvPr>
        </p:nvSpPr>
        <p:spPr>
          <a:xfrm>
            <a:off x="457200" y="1417638"/>
            <a:ext cx="4285974" cy="4525963"/>
          </a:xfrm>
        </p:spPr>
        <p:txBody>
          <a:bodyPr/>
          <a:lstStyle/>
          <a:p>
            <a:pPr marL="0" indent="0">
              <a:buNone/>
            </a:pPr>
            <a:r>
              <a:rPr lang="en-US" dirty="0" smtClean="0"/>
              <a:t>There is a contrast between knowledge as something that is acquired, ingested, retained, remembered, and knowledge that is something that is grown as a response to experience rather than as a representation of it</a:t>
            </a:r>
            <a:endParaRPr lang="en-US" dirty="0"/>
          </a:p>
        </p:txBody>
      </p:sp>
      <p:pic>
        <p:nvPicPr>
          <p:cNvPr id="4" name="Picture 3" descr="Screen shot 2012-03-12 at 1.24.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174" y="3241014"/>
            <a:ext cx="4400826" cy="2885149"/>
          </a:xfrm>
          <a:prstGeom prst="rect">
            <a:avLst/>
          </a:prstGeom>
        </p:spPr>
      </p:pic>
    </p:spTree>
    <p:extLst>
      <p:ext uri="{BB962C8B-B14F-4D97-AF65-F5344CB8AC3E}">
        <p14:creationId xmlns:p14="http://schemas.microsoft.com/office/powerpoint/2010/main" val="17714560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Where MOOCs Fail</a:t>
            </a:r>
            <a:endParaRPr lang="en-US" dirty="0"/>
          </a:p>
        </p:txBody>
      </p:sp>
      <p:pic>
        <p:nvPicPr>
          <p:cNvPr id="4" name="Content Placeholder 3" descr="Screen shot 2012-03-11 at 11.07.58 PM.png"/>
          <p:cNvPicPr>
            <a:picLocks noGrp="1" noChangeAspect="1"/>
          </p:cNvPicPr>
          <p:nvPr>
            <p:ph idx="1"/>
          </p:nvPr>
        </p:nvPicPr>
        <p:blipFill>
          <a:blip r:embed="rId2">
            <a:extLst>
              <a:ext uri="{28A0092B-C50C-407E-A947-70E740481C1C}">
                <a14:useLocalDpi xmlns:a14="http://schemas.microsoft.com/office/drawing/2010/main" val="0"/>
              </a:ext>
            </a:extLst>
          </a:blip>
          <a:srcRect t="8085" b="8085"/>
          <a:stretch>
            <a:fillRect/>
          </a:stretch>
        </p:blipFill>
        <p:spPr/>
      </p:pic>
    </p:spTree>
    <p:extLst>
      <p:ext uri="{BB962C8B-B14F-4D97-AF65-F5344CB8AC3E}">
        <p14:creationId xmlns:p14="http://schemas.microsoft.com/office/powerpoint/2010/main" val="13076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Bootstrap Problem</a:t>
            </a:r>
            <a:endParaRPr lang="en-US" dirty="0"/>
          </a:p>
        </p:txBody>
      </p:sp>
      <p:sp>
        <p:nvSpPr>
          <p:cNvPr id="4" name="Rectangle 3"/>
          <p:cNvSpPr/>
          <p:nvPr/>
        </p:nvSpPr>
        <p:spPr>
          <a:xfrm>
            <a:off x="457200" y="6126163"/>
            <a:ext cx="7491061" cy="369332"/>
          </a:xfrm>
          <a:prstGeom prst="rect">
            <a:avLst/>
          </a:prstGeom>
        </p:spPr>
        <p:txBody>
          <a:bodyPr wrap="square">
            <a:spAutoFit/>
          </a:bodyPr>
          <a:lstStyle/>
          <a:p>
            <a:r>
              <a:rPr lang="en-US" dirty="0" smtClean="0">
                <a:hlinkClick r:id="rId3"/>
              </a:rPr>
              <a:t>http://www.tonybates.ca/2012/03/03/more-reflections-on-moocs-and-mitx/</a:t>
            </a:r>
            <a:r>
              <a:rPr lang="en-US" dirty="0" smtClean="0"/>
              <a:t> </a:t>
            </a:r>
            <a:endParaRPr lang="en-US" dirty="0"/>
          </a:p>
        </p:txBody>
      </p:sp>
      <p:pic>
        <p:nvPicPr>
          <p:cNvPr id="6" name="Picture 5" descr="Screen shot 2012-03-11 at 11.52.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85" y="1525189"/>
            <a:ext cx="7124700" cy="4406900"/>
          </a:xfrm>
          <a:prstGeom prst="rect">
            <a:avLst/>
          </a:prstGeom>
        </p:spPr>
      </p:pic>
    </p:spTree>
    <p:extLst>
      <p:ext uri="{BB962C8B-B14F-4D97-AF65-F5344CB8AC3E}">
        <p14:creationId xmlns:p14="http://schemas.microsoft.com/office/powerpoint/2010/main" val="37486749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a:t>
            </a:r>
            <a:endParaRPr lang="en-US" dirty="0"/>
          </a:p>
        </p:txBody>
      </p:sp>
      <p:pic>
        <p:nvPicPr>
          <p:cNvPr id="4" name="Picture 3" descr="Screen shot 2012-03-12 at 1.22.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32" y="1538138"/>
            <a:ext cx="6665309" cy="4400950"/>
          </a:xfrm>
          <a:prstGeom prst="rect">
            <a:avLst/>
          </a:prstGeom>
        </p:spPr>
      </p:pic>
    </p:spTree>
    <p:extLst>
      <p:ext uri="{BB962C8B-B14F-4D97-AF65-F5344CB8AC3E}">
        <p14:creationId xmlns:p14="http://schemas.microsoft.com/office/powerpoint/2010/main" val="31039732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versus Connectedness</a:t>
            </a:r>
            <a:endParaRPr lang="en-US" dirty="0"/>
          </a:p>
        </p:txBody>
      </p:sp>
      <p:sp>
        <p:nvSpPr>
          <p:cNvPr id="4" name="Rectangle 3"/>
          <p:cNvSpPr/>
          <p:nvPr/>
        </p:nvSpPr>
        <p:spPr>
          <a:xfrm>
            <a:off x="1101641" y="5633979"/>
            <a:ext cx="7160663" cy="646331"/>
          </a:xfrm>
          <a:prstGeom prst="rect">
            <a:avLst/>
          </a:prstGeom>
        </p:spPr>
        <p:txBody>
          <a:bodyPr wrap="square">
            <a:spAutoFit/>
          </a:bodyPr>
          <a:lstStyle/>
          <a:p>
            <a:r>
              <a:rPr lang="pl-PL" dirty="0" smtClean="0"/>
              <a:t>Lisa </a:t>
            </a:r>
            <a:r>
              <a:rPr lang="pl-PL" dirty="0" err="1" smtClean="0"/>
              <a:t>Chamberlin</a:t>
            </a:r>
            <a:r>
              <a:rPr lang="pl-PL" dirty="0" smtClean="0"/>
              <a:t> and Tracy </a:t>
            </a:r>
            <a:r>
              <a:rPr lang="pl-PL" dirty="0" err="1" smtClean="0"/>
              <a:t>Parish</a:t>
            </a:r>
            <a:endParaRPr lang="pl-PL" dirty="0" smtClean="0"/>
          </a:p>
          <a:p>
            <a:r>
              <a:rPr lang="pl-PL" dirty="0" smtClean="0"/>
              <a:t> </a:t>
            </a:r>
            <a:r>
              <a:rPr lang="en-US" dirty="0" smtClean="0">
                <a:hlinkClick r:id="rId3"/>
              </a:rPr>
              <a:t>http://elearnmag.acm.org/featured.cfm?aid=</a:t>
            </a:r>
            <a:r>
              <a:rPr lang="en-US" dirty="0" smtClean="0">
                <a:hlinkClick r:id="rId3"/>
              </a:rPr>
              <a:t>2016017</a:t>
            </a:r>
            <a:r>
              <a:rPr lang="en-US" dirty="0" smtClean="0"/>
              <a:t> </a:t>
            </a:r>
            <a:endParaRPr lang="en-US" dirty="0"/>
          </a:p>
        </p:txBody>
      </p:sp>
      <p:pic>
        <p:nvPicPr>
          <p:cNvPr id="5" name="Picture 4" descr="Screen shot 2012-03-12 at 1.26.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328" y="1417638"/>
            <a:ext cx="6325249" cy="4034162"/>
          </a:xfrm>
          <a:prstGeom prst="rect">
            <a:avLst/>
          </a:prstGeom>
        </p:spPr>
      </p:pic>
    </p:spTree>
    <p:extLst>
      <p:ext uri="{BB962C8B-B14F-4D97-AF65-F5344CB8AC3E}">
        <p14:creationId xmlns:p14="http://schemas.microsoft.com/office/powerpoint/2010/main" val="977561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Elitism</a:t>
            </a:r>
            <a:endParaRPr lang="en-US" dirty="0"/>
          </a:p>
        </p:txBody>
      </p:sp>
      <p:pic>
        <p:nvPicPr>
          <p:cNvPr id="4" name="Content Placeholder 3" descr="Screen shot 2012-03-12 at 1.29.03 AM.png"/>
          <p:cNvPicPr>
            <a:picLocks noGrp="1" noChangeAspect="1"/>
          </p:cNvPicPr>
          <p:nvPr>
            <p:ph idx="1"/>
          </p:nvPr>
        </p:nvPicPr>
        <p:blipFill>
          <a:blip r:embed="rId3">
            <a:extLst>
              <a:ext uri="{28A0092B-C50C-407E-A947-70E740481C1C}">
                <a14:useLocalDpi xmlns:a14="http://schemas.microsoft.com/office/drawing/2010/main" val="0"/>
              </a:ext>
            </a:extLst>
          </a:blip>
          <a:srcRect t="7503" b="7503"/>
          <a:stretch>
            <a:fillRect/>
          </a:stretch>
        </p:blipFill>
        <p:spPr/>
      </p:pic>
    </p:spTree>
    <p:extLst>
      <p:ext uri="{BB962C8B-B14F-4D97-AF65-F5344CB8AC3E}">
        <p14:creationId xmlns:p14="http://schemas.microsoft.com/office/powerpoint/2010/main" val="23887163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Effectiveness</a:t>
            </a:r>
            <a:endParaRPr lang="en-US" dirty="0"/>
          </a:p>
        </p:txBody>
      </p:sp>
      <p:sp>
        <p:nvSpPr>
          <p:cNvPr id="3" name="Content Placeholder 2"/>
          <p:cNvSpPr>
            <a:spLocks noGrp="1"/>
          </p:cNvSpPr>
          <p:nvPr>
            <p:ph idx="1"/>
          </p:nvPr>
        </p:nvSpPr>
        <p:spPr>
          <a:xfrm>
            <a:off x="457200" y="5671646"/>
            <a:ext cx="8229600" cy="909034"/>
          </a:xfrm>
        </p:spPr>
        <p:txBody>
          <a:bodyPr/>
          <a:lstStyle/>
          <a:p>
            <a:r>
              <a:rPr lang="en-US" dirty="0" smtClean="0"/>
              <a:t>What is learning if it isn’t learning content? How can we </a:t>
            </a:r>
            <a:r>
              <a:rPr lang="en-US" dirty="0" smtClean="0"/>
              <a:t>assess </a:t>
            </a:r>
            <a:r>
              <a:rPr lang="en-US" dirty="0" smtClean="0"/>
              <a:t>it, </a:t>
            </a:r>
            <a:r>
              <a:rPr lang="en-US" dirty="0" err="1" smtClean="0"/>
              <a:t>credentialize</a:t>
            </a:r>
            <a:r>
              <a:rPr lang="en-US" dirty="0" smtClean="0"/>
              <a:t> it?</a:t>
            </a:r>
            <a:endParaRPr lang="en-US" dirty="0"/>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5" name="Picture 4"/>
          <p:cNvPicPr>
            <a:picLocks noChangeAspect="1"/>
          </p:cNvPicPr>
          <p:nvPr/>
        </p:nvPicPr>
        <p:blipFill>
          <a:blip r:embed="rId2"/>
          <a:stretch>
            <a:fillRect/>
          </a:stretch>
        </p:blipFill>
        <p:spPr>
          <a:xfrm>
            <a:off x="4559300" y="3416300"/>
            <a:ext cx="12700" cy="12700"/>
          </a:xfrm>
          <a:prstGeom prst="rect">
            <a:avLst/>
          </a:prstGeom>
        </p:spPr>
      </p:pic>
      <p:pic>
        <p:nvPicPr>
          <p:cNvPr id="6" name="Picture 5"/>
          <p:cNvPicPr>
            <a:picLocks noChangeAspect="1"/>
          </p:cNvPicPr>
          <p:nvPr/>
        </p:nvPicPr>
        <p:blipFill>
          <a:blip r:embed="rId2"/>
          <a:stretch>
            <a:fillRect/>
          </a:stretch>
        </p:blipFill>
        <p:spPr>
          <a:xfrm>
            <a:off x="4559300" y="3416300"/>
            <a:ext cx="12700" cy="12700"/>
          </a:xfrm>
          <a:prstGeom prst="rect">
            <a:avLst/>
          </a:prstGeom>
        </p:spPr>
      </p:pic>
      <p:pic>
        <p:nvPicPr>
          <p:cNvPr id="7" name="Picture 6" descr="Screen shot 2012-03-12 at 1.32.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149" y="1397624"/>
            <a:ext cx="6065505" cy="4037352"/>
          </a:xfrm>
          <a:prstGeom prst="rect">
            <a:avLst/>
          </a:prstGeom>
        </p:spPr>
      </p:pic>
    </p:spTree>
    <p:extLst>
      <p:ext uri="{BB962C8B-B14F-4D97-AF65-F5344CB8AC3E}">
        <p14:creationId xmlns:p14="http://schemas.microsoft.com/office/powerpoint/2010/main" val="24733067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err="1" smtClean="0"/>
              <a:t>Reconceptualizing</a:t>
            </a:r>
            <a:r>
              <a:rPr lang="en-US" dirty="0" smtClean="0"/>
              <a:t> MOOCs</a:t>
            </a:r>
            <a:endParaRPr lang="en-US" dirty="0"/>
          </a:p>
        </p:txBody>
      </p:sp>
      <p:pic>
        <p:nvPicPr>
          <p:cNvPr id="4" name="Content Placeholder 3" descr="Screen shot 2012-03-11 at 11.08.41 PM.png"/>
          <p:cNvPicPr>
            <a:picLocks noGrp="1" noChangeAspect="1"/>
          </p:cNvPicPr>
          <p:nvPr>
            <p:ph idx="1"/>
          </p:nvPr>
        </p:nvPicPr>
        <p:blipFill>
          <a:blip r:embed="rId2">
            <a:extLst>
              <a:ext uri="{28A0092B-C50C-407E-A947-70E740481C1C}">
                <a14:useLocalDpi xmlns:a14="http://schemas.microsoft.com/office/drawing/2010/main" val="0"/>
              </a:ext>
            </a:extLst>
          </a:blip>
          <a:srcRect t="7123" b="7123"/>
          <a:stretch>
            <a:fillRect/>
          </a:stretch>
        </p:blipFill>
        <p:spPr/>
      </p:pic>
    </p:spTree>
    <p:extLst>
      <p:ext uri="{BB962C8B-B14F-4D97-AF65-F5344CB8AC3E}">
        <p14:creationId xmlns:p14="http://schemas.microsoft.com/office/powerpoint/2010/main" val="3161969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495" y="667963"/>
            <a:ext cx="8229600" cy="3769924"/>
          </a:xfrm>
        </p:spPr>
        <p:txBody>
          <a:bodyPr/>
          <a:lstStyle/>
          <a:p>
            <a:pPr marL="0" lvl="0" indent="0">
              <a:buNone/>
            </a:pPr>
            <a:r>
              <a:rPr lang="en-US" dirty="0" smtClean="0"/>
              <a:t>1. A bit about MOOC Structure</a:t>
            </a:r>
          </a:p>
          <a:p>
            <a:pPr marL="0" lvl="0" indent="0">
              <a:buNone/>
            </a:pPr>
            <a:r>
              <a:rPr lang="en-US" dirty="0" smtClean="0"/>
              <a:t>2. Where MOOCs Fail</a:t>
            </a:r>
          </a:p>
          <a:p>
            <a:pPr marL="0" lvl="0" indent="0">
              <a:buNone/>
            </a:pPr>
            <a:r>
              <a:rPr lang="en-US" dirty="0" smtClean="0"/>
              <a:t>3. </a:t>
            </a:r>
            <a:r>
              <a:rPr lang="en-US" dirty="0" err="1" smtClean="0"/>
              <a:t>Reconceptualizing</a:t>
            </a:r>
            <a:r>
              <a:rPr lang="en-US" dirty="0" smtClean="0"/>
              <a:t> MOOCs</a:t>
            </a:r>
          </a:p>
          <a:p>
            <a:pPr marL="0" lvl="0" indent="0">
              <a:buNone/>
            </a:pPr>
            <a:r>
              <a:rPr lang="en-US" dirty="0" smtClean="0"/>
              <a:t>4. Chess Net</a:t>
            </a:r>
          </a:p>
          <a:p>
            <a:pPr marL="0" lvl="0" indent="0">
              <a:buNone/>
            </a:pPr>
            <a:r>
              <a:rPr lang="en-US" dirty="0" smtClean="0"/>
              <a:t>5. The Budget</a:t>
            </a:r>
            <a:r>
              <a:rPr lang="en-US" baseline="0" dirty="0" smtClean="0"/>
              <a:t> Game</a:t>
            </a:r>
          </a:p>
          <a:p>
            <a:pPr marL="0" lvl="0" indent="0">
              <a:buNone/>
            </a:pPr>
            <a:r>
              <a:rPr lang="en-US" dirty="0" smtClean="0"/>
              <a:t>6. The Education Platform</a:t>
            </a:r>
            <a:endParaRPr lang="en-US" dirty="0"/>
          </a:p>
        </p:txBody>
      </p:sp>
      <p:pic>
        <p:nvPicPr>
          <p:cNvPr id="4" name="Picture 3" descr="Screen shot 2012-03-11 at 11.0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202" y="4355987"/>
            <a:ext cx="5474893" cy="2322958"/>
          </a:xfrm>
          <a:prstGeom prst="rect">
            <a:avLst/>
          </a:prstGeom>
        </p:spPr>
      </p:pic>
    </p:spTree>
    <p:extLst>
      <p:ext uri="{BB962C8B-B14F-4D97-AF65-F5344CB8AC3E}">
        <p14:creationId xmlns:p14="http://schemas.microsoft.com/office/powerpoint/2010/main" val="8614925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endParaRPr lang="en-US" dirty="0"/>
          </a:p>
        </p:txBody>
      </p:sp>
      <p:sp>
        <p:nvSpPr>
          <p:cNvPr id="3" name="Content Placeholder 2"/>
          <p:cNvSpPr>
            <a:spLocks noGrp="1"/>
          </p:cNvSpPr>
          <p:nvPr>
            <p:ph idx="1"/>
          </p:nvPr>
        </p:nvSpPr>
        <p:spPr/>
        <p:txBody>
          <a:bodyPr/>
          <a:lstStyle/>
          <a:p>
            <a:r>
              <a:rPr lang="en-US" dirty="0" smtClean="0"/>
              <a:t>everybody can participate – but more importantly, there are many ways to participate</a:t>
            </a:r>
          </a:p>
          <a:p>
            <a:pPr lvl="1"/>
            <a:r>
              <a:rPr lang="en-US" dirty="0" smtClean="0"/>
              <a:t>‘open’ means being able to watch</a:t>
            </a:r>
          </a:p>
          <a:p>
            <a:pPr lvl="1"/>
            <a:r>
              <a:rPr lang="en-US" dirty="0" smtClean="0"/>
              <a:t>‘open’ means being able to participate at your own level</a:t>
            </a:r>
          </a:p>
          <a:p>
            <a:pPr lvl="1"/>
            <a:r>
              <a:rPr lang="en-US" dirty="0" smtClean="0"/>
              <a:t>‘open’ means participating publicly, so others can watch</a:t>
            </a:r>
            <a:endParaRPr lang="en-US" dirty="0"/>
          </a:p>
        </p:txBody>
      </p:sp>
    </p:spTree>
    <p:extLst>
      <p:ext uri="{BB962C8B-B14F-4D97-AF65-F5344CB8AC3E}">
        <p14:creationId xmlns:p14="http://schemas.microsoft.com/office/powerpoint/2010/main" val="4278037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a:t>
            </a:r>
            <a:endParaRPr lang="en-US" dirty="0"/>
          </a:p>
        </p:txBody>
      </p:sp>
      <p:sp>
        <p:nvSpPr>
          <p:cNvPr id="3" name="Content Placeholder 2"/>
          <p:cNvSpPr>
            <a:spLocks noGrp="1"/>
          </p:cNvSpPr>
          <p:nvPr>
            <p:ph idx="1"/>
          </p:nvPr>
        </p:nvSpPr>
        <p:spPr/>
        <p:txBody>
          <a:bodyPr/>
          <a:lstStyle/>
          <a:p>
            <a:r>
              <a:rPr lang="en-US" dirty="0" smtClean="0"/>
              <a:t>means that it is connective, interactive</a:t>
            </a:r>
          </a:p>
          <a:p>
            <a:r>
              <a:rPr lang="en-US" dirty="0" smtClean="0"/>
              <a:t>You can’t put a MOOC on a DVD</a:t>
            </a:r>
          </a:p>
          <a:p>
            <a:r>
              <a:rPr lang="en-US" dirty="0" smtClean="0"/>
              <a:t>The MOOC is the </a:t>
            </a:r>
            <a:r>
              <a:rPr lang="en-US" i="1" dirty="0" smtClean="0"/>
              <a:t>process</a:t>
            </a:r>
            <a:endParaRPr lang="en-US" dirty="0" smtClean="0"/>
          </a:p>
          <a:p>
            <a:r>
              <a:rPr lang="en-US" dirty="0" smtClean="0"/>
              <a:t>It is a process that is greatly aided by being online</a:t>
            </a:r>
          </a:p>
          <a:p>
            <a:pPr lvl="1"/>
            <a:r>
              <a:rPr lang="en-US" dirty="0" smtClean="0"/>
              <a:t>many tasks are automated, </a:t>
            </a:r>
            <a:r>
              <a:rPr lang="en-US" dirty="0" err="1" smtClean="0"/>
              <a:t>scaffolded</a:t>
            </a:r>
            <a:endParaRPr lang="en-US" dirty="0" smtClean="0"/>
          </a:p>
          <a:p>
            <a:pPr lvl="1"/>
            <a:r>
              <a:rPr lang="en-US" dirty="0" smtClean="0"/>
              <a:t>much greater communicative capacity</a:t>
            </a:r>
          </a:p>
          <a:p>
            <a:pPr lvl="1"/>
            <a:r>
              <a:rPr lang="en-US" dirty="0" smtClean="0"/>
              <a:t>more access to data, calculations</a:t>
            </a:r>
          </a:p>
        </p:txBody>
      </p:sp>
    </p:spTree>
    <p:extLst>
      <p:ext uri="{BB962C8B-B14F-4D97-AF65-F5344CB8AC3E}">
        <p14:creationId xmlns:p14="http://schemas.microsoft.com/office/powerpoint/2010/main" val="20875533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Connective</a:t>
            </a:r>
            <a:endParaRPr lang="en-US" dirty="0"/>
          </a:p>
        </p:txBody>
      </p:sp>
      <p:sp>
        <p:nvSpPr>
          <p:cNvPr id="3" name="Content Placeholder 2"/>
          <p:cNvSpPr>
            <a:spLocks noGrp="1"/>
          </p:cNvSpPr>
          <p:nvPr>
            <p:ph idx="1"/>
          </p:nvPr>
        </p:nvSpPr>
        <p:spPr/>
        <p:txBody>
          <a:bodyPr/>
          <a:lstStyle/>
          <a:p>
            <a:r>
              <a:rPr lang="en-US" dirty="0" smtClean="0"/>
              <a:t>To the extent that a MOOC is about content, the MOOC fails</a:t>
            </a:r>
          </a:p>
          <a:p>
            <a:pPr lvl="1"/>
            <a:r>
              <a:rPr lang="en-US" dirty="0" smtClean="0"/>
              <a:t>it’s like confusing the learning of a game, or the playing of a game with memorizing the rules of a game</a:t>
            </a:r>
          </a:p>
          <a:p>
            <a:pPr lvl="1"/>
            <a:r>
              <a:rPr lang="en-US" dirty="0" smtClean="0"/>
              <a:t>it’s like confusing enjoying food and knowing how to cook with the memorization of recipes</a:t>
            </a:r>
          </a:p>
          <a:p>
            <a:pPr lvl="1"/>
            <a:r>
              <a:rPr lang="en-US" dirty="0" smtClean="0"/>
              <a:t>it’s like confusing the experience of travel with knowing where things are on a map</a:t>
            </a:r>
          </a:p>
        </p:txBody>
      </p:sp>
    </p:spTree>
    <p:extLst>
      <p:ext uri="{BB962C8B-B14F-4D97-AF65-F5344CB8AC3E}">
        <p14:creationId xmlns:p14="http://schemas.microsoft.com/office/powerpoint/2010/main" val="18376584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Restating the Problem</a:t>
            </a:r>
            <a:endParaRPr lang="en-US" dirty="0"/>
          </a:p>
        </p:txBody>
      </p:sp>
      <p:sp>
        <p:nvSpPr>
          <p:cNvPr id="3" name="Content Placeholder 2"/>
          <p:cNvSpPr>
            <a:spLocks noGrp="1"/>
          </p:cNvSpPr>
          <p:nvPr>
            <p:ph idx="1"/>
          </p:nvPr>
        </p:nvSpPr>
        <p:spPr/>
        <p:txBody>
          <a:bodyPr/>
          <a:lstStyle/>
          <a:p>
            <a:r>
              <a:rPr lang="en-US" dirty="0" smtClean="0"/>
              <a:t>our MOOCs are insufficiently connective, and tend to slip toward an emphasis on content</a:t>
            </a:r>
          </a:p>
          <a:p>
            <a:pPr lvl="1"/>
            <a:r>
              <a:rPr lang="en-US" dirty="0" smtClean="0"/>
              <a:t>the form of connectivity – online conversation – is at once too simplistic and too complex</a:t>
            </a:r>
          </a:p>
          <a:p>
            <a:pPr lvl="1"/>
            <a:r>
              <a:rPr lang="en-US" dirty="0" smtClean="0"/>
              <a:t>looking for other ways to connect – </a:t>
            </a:r>
            <a:r>
              <a:rPr lang="en-US" dirty="0" err="1" smtClean="0"/>
              <a:t>eg</a:t>
            </a:r>
            <a:r>
              <a:rPr lang="en-US" dirty="0" smtClean="0"/>
              <a:t>., artwork (a la ds106) or activities/projects (but these have been </a:t>
            </a:r>
            <a:r>
              <a:rPr lang="en-US" i="1" dirty="0" smtClean="0"/>
              <a:t>very</a:t>
            </a:r>
            <a:r>
              <a:rPr lang="en-US" dirty="0" smtClean="0"/>
              <a:t> poorly defined in our courses)</a:t>
            </a:r>
          </a:p>
        </p:txBody>
      </p:sp>
    </p:spTree>
    <p:extLst>
      <p:ext uri="{BB962C8B-B14F-4D97-AF65-F5344CB8AC3E}">
        <p14:creationId xmlns:p14="http://schemas.microsoft.com/office/powerpoint/2010/main" val="40643011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Rediscovering Process</a:t>
            </a:r>
            <a:endParaRPr lang="en-US" dirty="0"/>
          </a:p>
        </p:txBody>
      </p:sp>
      <p:sp>
        <p:nvSpPr>
          <p:cNvPr id="3" name="Content Placeholder 2"/>
          <p:cNvSpPr>
            <a:spLocks noGrp="1"/>
          </p:cNvSpPr>
          <p:nvPr>
            <p:ph idx="1"/>
          </p:nvPr>
        </p:nvSpPr>
        <p:spPr/>
        <p:txBody>
          <a:bodyPr/>
          <a:lstStyle/>
          <a:p>
            <a:r>
              <a:rPr lang="en-US" dirty="0" smtClean="0"/>
              <a:t>As we fail to provide process, the courses revert to their old ways</a:t>
            </a:r>
          </a:p>
          <a:p>
            <a:pPr lvl="1"/>
            <a:r>
              <a:rPr lang="en-US" dirty="0" smtClean="0"/>
              <a:t>people think the course is about the content</a:t>
            </a:r>
          </a:p>
          <a:p>
            <a:pPr lvl="1"/>
            <a:r>
              <a:rPr lang="en-US" dirty="0" smtClean="0"/>
              <a:t>they gravitate toward dependence on the leadership, and away from personal participation</a:t>
            </a:r>
          </a:p>
          <a:p>
            <a:r>
              <a:rPr lang="en-US" dirty="0" smtClean="0"/>
              <a:t>It’s not that we don’t scaffold enough, it’s that there are not opportunities for participants to ‘play’ </a:t>
            </a:r>
          </a:p>
        </p:txBody>
      </p:sp>
    </p:spTree>
    <p:extLst>
      <p:ext uri="{BB962C8B-B14F-4D97-AF65-F5344CB8AC3E}">
        <p14:creationId xmlns:p14="http://schemas.microsoft.com/office/powerpoint/2010/main" val="42591713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MOOC, Meet Game</a:t>
            </a:r>
            <a:endParaRPr lang="en-US" dirty="0"/>
          </a:p>
        </p:txBody>
      </p:sp>
      <p:sp>
        <p:nvSpPr>
          <p:cNvPr id="3" name="Content Placeholder 2"/>
          <p:cNvSpPr>
            <a:spLocks noGrp="1"/>
          </p:cNvSpPr>
          <p:nvPr>
            <p:ph idx="1"/>
          </p:nvPr>
        </p:nvSpPr>
        <p:spPr/>
        <p:txBody>
          <a:bodyPr/>
          <a:lstStyle/>
          <a:p>
            <a:r>
              <a:rPr lang="en-US" dirty="0" smtClean="0"/>
              <a:t>The MOOCs we have offered have been very high level, involving professional presentations and conversations – but what would a MOOC look like for a 10-year old?</a:t>
            </a:r>
          </a:p>
          <a:p>
            <a:r>
              <a:rPr lang="en-US" dirty="0" smtClean="0"/>
              <a:t>My answer: it would look like a game</a:t>
            </a:r>
            <a:endParaRPr lang="en-US" dirty="0"/>
          </a:p>
        </p:txBody>
      </p:sp>
    </p:spTree>
    <p:extLst>
      <p:ext uri="{BB962C8B-B14F-4D97-AF65-F5344CB8AC3E}">
        <p14:creationId xmlns:p14="http://schemas.microsoft.com/office/powerpoint/2010/main" val="25237245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Chess Net</a:t>
            </a:r>
            <a:endParaRPr lang="en-US" dirty="0"/>
          </a:p>
        </p:txBody>
      </p:sp>
      <p:pic>
        <p:nvPicPr>
          <p:cNvPr id="4" name="Content Placeholder 3" descr="Screen shot 2012-03-11 at 11.09.43 PM.png"/>
          <p:cNvPicPr>
            <a:picLocks noGrp="1" noChangeAspect="1"/>
          </p:cNvPicPr>
          <p:nvPr>
            <p:ph idx="1"/>
          </p:nvPr>
        </p:nvPicPr>
        <p:blipFill>
          <a:blip r:embed="rId2">
            <a:extLst>
              <a:ext uri="{28A0092B-C50C-407E-A947-70E740481C1C}">
                <a14:useLocalDpi xmlns:a14="http://schemas.microsoft.com/office/drawing/2010/main" val="0"/>
              </a:ext>
            </a:extLst>
          </a:blip>
          <a:srcRect t="4785" b="4785"/>
          <a:stretch>
            <a:fillRect/>
          </a:stretch>
        </p:blipFill>
        <p:spPr/>
      </p:pic>
    </p:spTree>
    <p:extLst>
      <p:ext uri="{BB962C8B-B14F-4D97-AF65-F5344CB8AC3E}">
        <p14:creationId xmlns:p14="http://schemas.microsoft.com/office/powerpoint/2010/main" val="41278399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Chess Net - 1</a:t>
            </a:r>
            <a:endParaRPr lang="en-US" dirty="0"/>
          </a:p>
        </p:txBody>
      </p:sp>
      <p:sp>
        <p:nvSpPr>
          <p:cNvPr id="3" name="Content Placeholder 2"/>
          <p:cNvSpPr>
            <a:spLocks noGrp="1"/>
          </p:cNvSpPr>
          <p:nvPr>
            <p:ph idx="1"/>
          </p:nvPr>
        </p:nvSpPr>
        <p:spPr>
          <a:xfrm>
            <a:off x="457200" y="5584317"/>
            <a:ext cx="8229600" cy="541846"/>
          </a:xfrm>
        </p:spPr>
        <p:txBody>
          <a:bodyPr/>
          <a:lstStyle/>
          <a:p>
            <a:pPr marL="0" indent="0">
              <a:buNone/>
            </a:pPr>
            <a:r>
              <a:rPr lang="en-US" dirty="0" err="1" smtClean="0"/>
              <a:t>Chess.net</a:t>
            </a:r>
            <a:endParaRPr lang="en-US" dirty="0"/>
          </a:p>
        </p:txBody>
      </p:sp>
      <p:pic>
        <p:nvPicPr>
          <p:cNvPr id="4" name="Picture 3" descr="Screen shot 2012-03-11 at 11.54.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442" y="1458320"/>
            <a:ext cx="7320671" cy="4018899"/>
          </a:xfrm>
          <a:prstGeom prst="rect">
            <a:avLst/>
          </a:prstGeom>
        </p:spPr>
      </p:pic>
      <p:sp>
        <p:nvSpPr>
          <p:cNvPr id="5" name="TextBox 4"/>
          <p:cNvSpPr txBox="1"/>
          <p:nvPr/>
        </p:nvSpPr>
        <p:spPr>
          <a:xfrm>
            <a:off x="457200" y="6126163"/>
            <a:ext cx="2493992" cy="369332"/>
          </a:xfrm>
          <a:prstGeom prst="rect">
            <a:avLst/>
          </a:prstGeom>
          <a:noFill/>
        </p:spPr>
        <p:txBody>
          <a:bodyPr wrap="square" rtlCol="0">
            <a:spAutoFit/>
          </a:bodyPr>
          <a:lstStyle/>
          <a:p>
            <a:r>
              <a:rPr lang="en-US" dirty="0" smtClean="0">
                <a:hlinkClick r:id="rId4"/>
              </a:rPr>
              <a:t>http://www.chess.net</a:t>
            </a:r>
            <a:r>
              <a:rPr lang="en-US" dirty="0" smtClean="0"/>
              <a:t> </a:t>
            </a:r>
            <a:endParaRPr lang="en-US" dirty="0"/>
          </a:p>
        </p:txBody>
      </p:sp>
    </p:spTree>
    <p:extLst>
      <p:ext uri="{BB962C8B-B14F-4D97-AF65-F5344CB8AC3E}">
        <p14:creationId xmlns:p14="http://schemas.microsoft.com/office/powerpoint/2010/main" val="16538788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for Chess Net - 2</a:t>
            </a:r>
            <a:endParaRPr lang="en-US" dirty="0"/>
          </a:p>
        </p:txBody>
      </p:sp>
      <p:sp>
        <p:nvSpPr>
          <p:cNvPr id="3" name="Content Placeholder 2"/>
          <p:cNvSpPr>
            <a:spLocks noGrp="1"/>
          </p:cNvSpPr>
          <p:nvPr>
            <p:ph idx="1"/>
          </p:nvPr>
        </p:nvSpPr>
        <p:spPr>
          <a:xfrm>
            <a:off x="602138" y="5383207"/>
            <a:ext cx="8229600" cy="803046"/>
          </a:xfrm>
        </p:spPr>
        <p:txBody>
          <a:bodyPr/>
          <a:lstStyle/>
          <a:p>
            <a:pPr marL="0" indent="0">
              <a:buNone/>
            </a:pPr>
            <a:r>
              <a:rPr lang="en-US" dirty="0" smtClean="0"/>
              <a:t>Chess World </a:t>
            </a:r>
            <a:r>
              <a:rPr lang="en-US" dirty="0" smtClean="0"/>
              <a:t> </a:t>
            </a:r>
            <a:endParaRPr lang="en-US" dirty="0" smtClean="0"/>
          </a:p>
        </p:txBody>
      </p:sp>
      <p:pic>
        <p:nvPicPr>
          <p:cNvPr id="4" name="Picture 3" descr="Screen shot 2012-03-11 at 11.54.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495" y="1190825"/>
            <a:ext cx="6162815" cy="4132292"/>
          </a:xfrm>
          <a:prstGeom prst="rect">
            <a:avLst/>
          </a:prstGeom>
        </p:spPr>
      </p:pic>
      <p:sp>
        <p:nvSpPr>
          <p:cNvPr id="5" name="Rectangle 4"/>
          <p:cNvSpPr/>
          <p:nvPr/>
        </p:nvSpPr>
        <p:spPr>
          <a:xfrm>
            <a:off x="602138" y="5941497"/>
            <a:ext cx="2890535" cy="369332"/>
          </a:xfrm>
          <a:prstGeom prst="rect">
            <a:avLst/>
          </a:prstGeom>
        </p:spPr>
        <p:txBody>
          <a:bodyPr wrap="none">
            <a:spAutoFit/>
          </a:bodyPr>
          <a:lstStyle/>
          <a:p>
            <a:r>
              <a:rPr lang="en-US" dirty="0">
                <a:hlinkClick r:id="rId4"/>
              </a:rPr>
              <a:t>http://www.chessworld.net</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1618572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1200" dirty="0" smtClean="0">
                <a:solidFill>
                  <a:schemeClr val="tx1"/>
                </a:solidFill>
                <a:effectLst/>
                <a:latin typeface="+mj-lt"/>
                <a:ea typeface="+mj-ea"/>
                <a:cs typeface="+mj-cs"/>
              </a:rPr>
              <a:t>Searching for Chess Net - 3</a:t>
            </a:r>
            <a:endParaRPr lang="en-US" dirty="0"/>
          </a:p>
        </p:txBody>
      </p:sp>
      <p:sp>
        <p:nvSpPr>
          <p:cNvPr id="3" name="Content Placeholder 2"/>
          <p:cNvSpPr>
            <a:spLocks noGrp="1"/>
          </p:cNvSpPr>
          <p:nvPr>
            <p:ph idx="1"/>
          </p:nvPr>
        </p:nvSpPr>
        <p:spPr>
          <a:xfrm>
            <a:off x="457200" y="5507819"/>
            <a:ext cx="8229600" cy="618344"/>
          </a:xfrm>
        </p:spPr>
        <p:txBody>
          <a:bodyPr/>
          <a:lstStyle/>
          <a:p>
            <a:pPr marL="0" indent="0">
              <a:buNone/>
            </a:pPr>
            <a:r>
              <a:rPr lang="en-US" dirty="0" smtClean="0"/>
              <a:t>Net-</a:t>
            </a:r>
            <a:r>
              <a:rPr lang="en-US" dirty="0" err="1" smtClean="0"/>
              <a:t>Chess.Com</a:t>
            </a:r>
            <a:endParaRPr lang="en-US" dirty="0" smtClean="0"/>
          </a:p>
        </p:txBody>
      </p:sp>
      <p:pic>
        <p:nvPicPr>
          <p:cNvPr id="4" name="Picture 3" descr="Screen shot 2012-03-11 at 11.55.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380" y="1409700"/>
            <a:ext cx="6986620" cy="3079979"/>
          </a:xfrm>
          <a:prstGeom prst="rect">
            <a:avLst/>
          </a:prstGeom>
        </p:spPr>
      </p:pic>
      <p:sp>
        <p:nvSpPr>
          <p:cNvPr id="5" name="TextBox 4"/>
          <p:cNvSpPr txBox="1"/>
          <p:nvPr/>
        </p:nvSpPr>
        <p:spPr>
          <a:xfrm>
            <a:off x="457200" y="6163125"/>
            <a:ext cx="2679416" cy="369332"/>
          </a:xfrm>
          <a:prstGeom prst="rect">
            <a:avLst/>
          </a:prstGeom>
          <a:noFill/>
        </p:spPr>
        <p:txBody>
          <a:bodyPr wrap="square" rtlCol="0">
            <a:spAutoFit/>
          </a:bodyPr>
          <a:lstStyle/>
          <a:p>
            <a:r>
              <a:rPr lang="en-US" dirty="0" smtClean="0">
                <a:hlinkClick r:id="rId4"/>
              </a:rPr>
              <a:t>http://net-chess.com</a:t>
            </a:r>
            <a:r>
              <a:rPr lang="en-US" dirty="0" smtClean="0"/>
              <a:t> </a:t>
            </a:r>
            <a:endParaRPr lang="en-US" dirty="0"/>
          </a:p>
        </p:txBody>
      </p:sp>
    </p:spTree>
    <p:extLst>
      <p:ext uri="{BB962C8B-B14F-4D97-AF65-F5344CB8AC3E}">
        <p14:creationId xmlns:p14="http://schemas.microsoft.com/office/powerpoint/2010/main" val="34873512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42950" indent="-742950">
              <a:buAutoNum type="arabicPeriod"/>
            </a:pPr>
            <a:r>
              <a:rPr lang="en-US" dirty="0" smtClean="0"/>
              <a:t>A bit about MOOC Structure</a:t>
            </a:r>
            <a:endParaRPr lang="en-US" dirty="0"/>
          </a:p>
        </p:txBody>
      </p:sp>
      <p:pic>
        <p:nvPicPr>
          <p:cNvPr id="4" name="Picture 3" descr="Screen shot 2012-03-11 at 11.06.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38" y="1538964"/>
            <a:ext cx="7307932" cy="4691708"/>
          </a:xfrm>
          <a:prstGeom prst="rect">
            <a:avLst/>
          </a:prstGeom>
        </p:spPr>
      </p:pic>
    </p:spTree>
    <p:extLst>
      <p:ext uri="{BB962C8B-B14F-4D97-AF65-F5344CB8AC3E}">
        <p14:creationId xmlns:p14="http://schemas.microsoft.com/office/powerpoint/2010/main" val="9089195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for Chess Net - </a:t>
            </a:r>
            <a:r>
              <a:rPr lang="en-US" dirty="0" smtClean="0"/>
              <a:t>4</a:t>
            </a:r>
            <a:endParaRPr lang="en-US" dirty="0"/>
          </a:p>
        </p:txBody>
      </p:sp>
      <p:sp>
        <p:nvSpPr>
          <p:cNvPr id="3" name="Content Placeholder 2"/>
          <p:cNvSpPr>
            <a:spLocks noGrp="1"/>
          </p:cNvSpPr>
          <p:nvPr>
            <p:ph idx="1"/>
          </p:nvPr>
        </p:nvSpPr>
        <p:spPr>
          <a:xfrm>
            <a:off x="457200" y="5477220"/>
            <a:ext cx="8229600" cy="648943"/>
          </a:xfrm>
        </p:spPr>
        <p:txBody>
          <a:bodyPr/>
          <a:lstStyle/>
          <a:p>
            <a:pPr marL="0" indent="0">
              <a:buNone/>
            </a:pPr>
            <a:r>
              <a:rPr lang="en-US" dirty="0" err="1" smtClean="0"/>
              <a:t>BabasChess</a:t>
            </a:r>
            <a:r>
              <a:rPr lang="en-US" dirty="0" smtClean="0"/>
              <a:t> - The Free Internet Chess </a:t>
            </a:r>
            <a:r>
              <a:rPr lang="en-US" dirty="0" smtClean="0"/>
              <a:t>Client</a:t>
            </a:r>
            <a:endParaRPr lang="en-US" dirty="0" smtClean="0"/>
          </a:p>
        </p:txBody>
      </p:sp>
      <p:pic>
        <p:nvPicPr>
          <p:cNvPr id="4" name="Picture 3"/>
          <p:cNvPicPr>
            <a:picLocks noChangeAspect="1"/>
          </p:cNvPicPr>
          <p:nvPr/>
        </p:nvPicPr>
        <p:blipFill>
          <a:blip r:embed="rId3"/>
          <a:stretch>
            <a:fillRect/>
          </a:stretch>
        </p:blipFill>
        <p:spPr>
          <a:xfrm>
            <a:off x="1295767" y="1417638"/>
            <a:ext cx="5412775" cy="4059582"/>
          </a:xfrm>
          <a:prstGeom prst="rect">
            <a:avLst/>
          </a:prstGeom>
        </p:spPr>
      </p:pic>
      <p:sp>
        <p:nvSpPr>
          <p:cNvPr id="5" name="TextBox 4"/>
          <p:cNvSpPr txBox="1"/>
          <p:nvPr/>
        </p:nvSpPr>
        <p:spPr>
          <a:xfrm>
            <a:off x="457200" y="5997403"/>
            <a:ext cx="3934062" cy="646331"/>
          </a:xfrm>
          <a:prstGeom prst="rect">
            <a:avLst/>
          </a:prstGeom>
          <a:noFill/>
        </p:spPr>
        <p:txBody>
          <a:bodyPr wrap="square" rtlCol="0">
            <a:spAutoFit/>
          </a:bodyPr>
          <a:lstStyle/>
          <a:p>
            <a:r>
              <a:rPr lang="de-DE" dirty="0">
                <a:hlinkClick r:id="rId4"/>
              </a:rPr>
              <a:t>http://www.babaschess.net/</a:t>
            </a:r>
            <a:endParaRPr lang="de-DE" dirty="0"/>
          </a:p>
          <a:p>
            <a:endParaRPr lang="en-US" dirty="0"/>
          </a:p>
        </p:txBody>
      </p:sp>
    </p:spTree>
    <p:extLst>
      <p:ext uri="{BB962C8B-B14F-4D97-AF65-F5344CB8AC3E}">
        <p14:creationId xmlns:p14="http://schemas.microsoft.com/office/powerpoint/2010/main" val="3346093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kern="1200" dirty="0" smtClean="0">
                <a:solidFill>
                  <a:schemeClr val="tx1"/>
                </a:solidFill>
                <a:effectLst/>
                <a:latin typeface="+mj-lt"/>
                <a:ea typeface="+mj-ea"/>
                <a:cs typeface="+mj-cs"/>
              </a:rPr>
              <a:t>Searching for Chess Net - 5</a:t>
            </a:r>
            <a:endParaRPr lang="en-US" dirty="0"/>
          </a:p>
        </p:txBody>
      </p:sp>
      <p:sp>
        <p:nvSpPr>
          <p:cNvPr id="3" name="Content Placeholder 2"/>
          <p:cNvSpPr>
            <a:spLocks noGrp="1"/>
          </p:cNvSpPr>
          <p:nvPr>
            <p:ph idx="1"/>
          </p:nvPr>
        </p:nvSpPr>
        <p:spPr/>
        <p:txBody>
          <a:bodyPr/>
          <a:lstStyle/>
          <a:p>
            <a:r>
              <a:rPr lang="en-US" dirty="0" smtClean="0"/>
              <a:t>European Chess Union</a:t>
            </a:r>
          </a:p>
          <a:p>
            <a:r>
              <a:rPr lang="fr-FR" dirty="0" smtClean="0"/>
              <a:t>http://</a:t>
            </a:r>
            <a:r>
              <a:rPr lang="fr-FR" dirty="0" err="1" smtClean="0"/>
              <a:t>europechess.net</a:t>
            </a:r>
            <a:r>
              <a:rPr lang="fr-FR" dirty="0" smtClean="0"/>
              <a:t>/</a:t>
            </a:r>
          </a:p>
          <a:p>
            <a:r>
              <a:rPr lang="en-US" dirty="0" smtClean="0"/>
              <a:t>“introduction of the </a:t>
            </a:r>
            <a:r>
              <a:rPr lang="en-US" dirty="0" err="1" smtClean="0"/>
              <a:t>programme</a:t>
            </a:r>
            <a:r>
              <a:rPr lang="en-US" dirty="0" smtClean="0"/>
              <a:t> ‘Chess in School’ in the educational systems of the European Union”</a:t>
            </a:r>
            <a:endParaRPr lang="en-US" dirty="0"/>
          </a:p>
        </p:txBody>
      </p:sp>
    </p:spTree>
    <p:extLst>
      <p:ext uri="{BB962C8B-B14F-4D97-AF65-F5344CB8AC3E}">
        <p14:creationId xmlns:p14="http://schemas.microsoft.com/office/powerpoint/2010/main" val="9289251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The Budget</a:t>
            </a:r>
            <a:r>
              <a:rPr lang="en-US" baseline="0" dirty="0" smtClean="0"/>
              <a:t> Game</a:t>
            </a:r>
            <a:endParaRPr lang="en-US" dirty="0"/>
          </a:p>
        </p:txBody>
      </p:sp>
      <p:pic>
        <p:nvPicPr>
          <p:cNvPr id="4" name="Content Placeholder 3" descr="Screen shot 2012-03-11 at 11.12.28 PM.png"/>
          <p:cNvPicPr>
            <a:picLocks noGrp="1" noChangeAspect="1"/>
          </p:cNvPicPr>
          <p:nvPr>
            <p:ph idx="1"/>
          </p:nvPr>
        </p:nvPicPr>
        <p:blipFill>
          <a:blip r:embed="rId2">
            <a:extLst>
              <a:ext uri="{28A0092B-C50C-407E-A947-70E740481C1C}">
                <a14:useLocalDpi xmlns:a14="http://schemas.microsoft.com/office/drawing/2010/main" val="0"/>
              </a:ext>
            </a:extLst>
          </a:blip>
          <a:srcRect t="6808" b="6808"/>
          <a:stretch>
            <a:fillRect/>
          </a:stretch>
        </p:blipFill>
        <p:spPr/>
      </p:pic>
    </p:spTree>
    <p:extLst>
      <p:ext uri="{BB962C8B-B14F-4D97-AF65-F5344CB8AC3E}">
        <p14:creationId xmlns:p14="http://schemas.microsoft.com/office/powerpoint/2010/main" val="34011938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Simulators</a:t>
            </a:r>
            <a:endParaRPr lang="en-US" dirty="0"/>
          </a:p>
        </p:txBody>
      </p:sp>
      <p:sp>
        <p:nvSpPr>
          <p:cNvPr id="3" name="Content Placeholder 2"/>
          <p:cNvSpPr>
            <a:spLocks noGrp="1"/>
          </p:cNvSpPr>
          <p:nvPr>
            <p:ph idx="1"/>
          </p:nvPr>
        </p:nvSpPr>
        <p:spPr/>
        <p:txBody>
          <a:bodyPr/>
          <a:lstStyle/>
          <a:p>
            <a:pPr marL="0" indent="0">
              <a:buNone/>
            </a:pPr>
            <a:endParaRPr lang="en-US" dirty="0" smtClean="0"/>
          </a:p>
        </p:txBody>
      </p:sp>
      <p:pic>
        <p:nvPicPr>
          <p:cNvPr id="4" name="Picture 3" descr="Screen shot 2012-03-11 at 11.5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26" y="1417637"/>
            <a:ext cx="7056203" cy="4946953"/>
          </a:xfrm>
          <a:prstGeom prst="rect">
            <a:avLst/>
          </a:prstGeom>
        </p:spPr>
      </p:pic>
      <p:sp>
        <p:nvSpPr>
          <p:cNvPr id="5" name="Rectangle 4"/>
          <p:cNvSpPr/>
          <p:nvPr/>
        </p:nvSpPr>
        <p:spPr>
          <a:xfrm>
            <a:off x="734426" y="6396029"/>
            <a:ext cx="3242294" cy="369332"/>
          </a:xfrm>
          <a:prstGeom prst="rect">
            <a:avLst/>
          </a:prstGeom>
        </p:spPr>
        <p:txBody>
          <a:bodyPr wrap="none">
            <a:spAutoFit/>
          </a:bodyPr>
          <a:lstStyle/>
          <a:p>
            <a:r>
              <a:rPr lang="en-US" dirty="0">
                <a:hlinkClick r:id="rId4"/>
              </a:rPr>
              <a:t>http://crfb.org/stabilizethedebt</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28803471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the Challenge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983117" y="1417637"/>
            <a:ext cx="7178334" cy="4708525"/>
          </a:xfrm>
          <a:prstGeom prst="rect">
            <a:avLst/>
          </a:prstGeom>
        </p:spPr>
      </p:pic>
      <p:sp>
        <p:nvSpPr>
          <p:cNvPr id="5" name="Rectangle 4"/>
          <p:cNvSpPr/>
          <p:nvPr/>
        </p:nvSpPr>
        <p:spPr>
          <a:xfrm>
            <a:off x="983117" y="6190345"/>
            <a:ext cx="3930395" cy="369332"/>
          </a:xfrm>
          <a:prstGeom prst="rect">
            <a:avLst/>
          </a:prstGeom>
        </p:spPr>
        <p:txBody>
          <a:bodyPr wrap="none">
            <a:spAutoFit/>
          </a:bodyPr>
          <a:lstStyle/>
          <a:p>
            <a:r>
              <a:rPr lang="en-US" dirty="0">
                <a:hlinkClick r:id="rId4"/>
              </a:rPr>
              <a:t>http://www.budgetsimulator.com/info</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1205429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and Opaque</a:t>
            </a:r>
            <a:endParaRPr lang="en-US" dirty="0"/>
          </a:p>
        </p:txBody>
      </p:sp>
      <p:sp>
        <p:nvSpPr>
          <p:cNvPr id="3" name="Content Placeholder 2"/>
          <p:cNvSpPr>
            <a:spLocks noGrp="1"/>
          </p:cNvSpPr>
          <p:nvPr>
            <p:ph idx="1"/>
          </p:nvPr>
        </p:nvSpPr>
        <p:spPr>
          <a:xfrm>
            <a:off x="457200" y="5431322"/>
            <a:ext cx="8229600" cy="694841"/>
          </a:xfrm>
        </p:spPr>
        <p:txBody>
          <a:bodyPr/>
          <a:lstStyle/>
          <a:p>
            <a:pPr marL="0" indent="0">
              <a:buNone/>
            </a:pPr>
            <a:r>
              <a:rPr lang="en-US" dirty="0" smtClean="0"/>
              <a:t>Budget </a:t>
            </a:r>
            <a:r>
              <a:rPr lang="en-US" dirty="0" smtClean="0"/>
              <a:t>Simulator</a:t>
            </a:r>
            <a:endParaRPr lang="en-US" dirty="0" smtClean="0"/>
          </a:p>
        </p:txBody>
      </p:sp>
      <p:sp>
        <p:nvSpPr>
          <p:cNvPr id="4" name="Rectangle 3"/>
          <p:cNvSpPr/>
          <p:nvPr/>
        </p:nvSpPr>
        <p:spPr>
          <a:xfrm>
            <a:off x="457200" y="6126163"/>
            <a:ext cx="7276853" cy="369332"/>
          </a:xfrm>
          <a:prstGeom prst="rect">
            <a:avLst/>
          </a:prstGeom>
        </p:spPr>
        <p:txBody>
          <a:bodyPr wrap="square">
            <a:spAutoFit/>
          </a:bodyPr>
          <a:lstStyle/>
          <a:p>
            <a:r>
              <a:rPr lang="en-US" dirty="0">
                <a:hlinkClick r:id="rId3"/>
              </a:rPr>
              <a:t>http://www.budgetsimulator.com/</a:t>
            </a:r>
            <a:r>
              <a:rPr lang="en-US" dirty="0" smtClean="0">
                <a:hlinkClick r:id="rId3"/>
              </a:rPr>
              <a:t>brightonandhove</a:t>
            </a:r>
            <a:r>
              <a:rPr lang="en-US" dirty="0" smtClean="0"/>
              <a:t> </a:t>
            </a:r>
            <a:endParaRPr lang="en-US" dirty="0"/>
          </a:p>
        </p:txBody>
      </p:sp>
      <p:pic>
        <p:nvPicPr>
          <p:cNvPr id="5" name="Picture 4" descr="Screen shot 2012-03-12 at 12.46.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791" y="1637704"/>
            <a:ext cx="7022250" cy="3594723"/>
          </a:xfrm>
          <a:prstGeom prst="rect">
            <a:avLst/>
          </a:prstGeom>
          <a:ln>
            <a:solidFill>
              <a:srgbClr val="4F81BD"/>
            </a:solidFill>
          </a:ln>
        </p:spPr>
      </p:pic>
    </p:spTree>
    <p:extLst>
      <p:ext uri="{BB962C8B-B14F-4D97-AF65-F5344CB8AC3E}">
        <p14:creationId xmlns:p14="http://schemas.microsoft.com/office/powerpoint/2010/main" val="34420750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 Times ‘Solve the Deficit’</a:t>
            </a:r>
            <a:endParaRPr lang="en-US" dirty="0"/>
          </a:p>
        </p:txBody>
      </p:sp>
      <p:sp>
        <p:nvSpPr>
          <p:cNvPr id="4" name="Rectangle 3"/>
          <p:cNvSpPr/>
          <p:nvPr/>
        </p:nvSpPr>
        <p:spPr>
          <a:xfrm>
            <a:off x="801845" y="5802997"/>
            <a:ext cx="6858000" cy="646331"/>
          </a:xfrm>
          <a:prstGeom prst="rect">
            <a:avLst/>
          </a:prstGeom>
        </p:spPr>
        <p:txBody>
          <a:bodyPr wrap="square">
            <a:spAutoFit/>
          </a:bodyPr>
          <a:lstStyle/>
          <a:p>
            <a:r>
              <a:rPr lang="en-US" dirty="0">
                <a:hlinkClick r:id="rId3"/>
              </a:rPr>
              <a:t>http://www.nytimes.com/interactive/2010/11/13/weekinreview/deficits-</a:t>
            </a:r>
            <a:r>
              <a:rPr lang="en-US" dirty="0" smtClean="0">
                <a:hlinkClick r:id="rId3"/>
              </a:rPr>
              <a:t>graphic.html</a:t>
            </a:r>
            <a:r>
              <a:rPr lang="en-US" dirty="0" smtClean="0"/>
              <a:t> </a:t>
            </a:r>
            <a:endParaRPr lang="en-US" dirty="0"/>
          </a:p>
        </p:txBody>
      </p:sp>
      <p:pic>
        <p:nvPicPr>
          <p:cNvPr id="6" name="Picture 5" descr="Screen shot 2012-03-12 at 1.09.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845" y="1417638"/>
            <a:ext cx="7751649" cy="3792516"/>
          </a:xfrm>
          <a:prstGeom prst="rect">
            <a:avLst/>
          </a:prstGeom>
        </p:spPr>
      </p:pic>
    </p:spTree>
    <p:extLst>
      <p:ext uri="{BB962C8B-B14F-4D97-AF65-F5344CB8AC3E}">
        <p14:creationId xmlns:p14="http://schemas.microsoft.com/office/powerpoint/2010/main" val="253443237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The Simulators</a:t>
            </a:r>
            <a:endParaRPr lang="en-US" dirty="0"/>
          </a:p>
        </p:txBody>
      </p:sp>
      <p:sp>
        <p:nvSpPr>
          <p:cNvPr id="3" name="Content Placeholder 2"/>
          <p:cNvSpPr>
            <a:spLocks noGrp="1"/>
          </p:cNvSpPr>
          <p:nvPr>
            <p:ph idx="1"/>
          </p:nvPr>
        </p:nvSpPr>
        <p:spPr/>
        <p:txBody>
          <a:bodyPr/>
          <a:lstStyle/>
          <a:p>
            <a:r>
              <a:rPr lang="en-US" dirty="0" smtClean="0"/>
              <a:t>they try to ‘teach’ – but instead become propaganda</a:t>
            </a:r>
          </a:p>
          <a:p>
            <a:r>
              <a:rPr lang="en-US" dirty="0" smtClean="0"/>
              <a:t>they reduce complex problems</a:t>
            </a:r>
            <a:r>
              <a:rPr lang="en-US" baseline="0" dirty="0" smtClean="0"/>
              <a:t> to simple fixes</a:t>
            </a:r>
          </a:p>
          <a:p>
            <a:endParaRPr lang="en-US" dirty="0"/>
          </a:p>
        </p:txBody>
      </p:sp>
      <p:pic>
        <p:nvPicPr>
          <p:cNvPr id="4" name="Picture 3" descr="Screen shot 2012-03-12 at 1.33.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251" y="3602857"/>
            <a:ext cx="4266088" cy="2820109"/>
          </a:xfrm>
          <a:prstGeom prst="rect">
            <a:avLst/>
          </a:prstGeom>
        </p:spPr>
      </p:pic>
    </p:spTree>
    <p:extLst>
      <p:ext uri="{BB962C8B-B14F-4D97-AF65-F5344CB8AC3E}">
        <p14:creationId xmlns:p14="http://schemas.microsoft.com/office/powerpoint/2010/main" val="17515346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Education Platform</a:t>
            </a:r>
            <a:endParaRPr lang="en-US" dirty="0"/>
          </a:p>
        </p:txBody>
      </p:sp>
      <p:pic>
        <p:nvPicPr>
          <p:cNvPr id="4" name="Content Placeholder 3" descr="Screen shot 2012-03-11 at 11.14.01 PM.png"/>
          <p:cNvPicPr>
            <a:picLocks noGrp="1" noChangeAspect="1"/>
          </p:cNvPicPr>
          <p:nvPr>
            <p:ph idx="1"/>
          </p:nvPr>
        </p:nvPicPr>
        <p:blipFill>
          <a:blip r:embed="rId2">
            <a:extLst>
              <a:ext uri="{28A0092B-C50C-407E-A947-70E740481C1C}">
                <a14:useLocalDpi xmlns:a14="http://schemas.microsoft.com/office/drawing/2010/main" val="0"/>
              </a:ext>
            </a:extLst>
          </a:blip>
          <a:srcRect t="6534" b="6534"/>
          <a:stretch>
            <a:fillRect/>
          </a:stretch>
        </p:blipFill>
        <p:spPr/>
      </p:pic>
    </p:spTree>
    <p:extLst>
      <p:ext uri="{BB962C8B-B14F-4D97-AF65-F5344CB8AC3E}">
        <p14:creationId xmlns:p14="http://schemas.microsoft.com/office/powerpoint/2010/main" val="2697157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Critiquing the games</a:t>
            </a:r>
            <a:endParaRPr lang="en-US" dirty="0"/>
          </a:p>
        </p:txBody>
      </p:sp>
      <p:pic>
        <p:nvPicPr>
          <p:cNvPr id="4" name="Picture 3" descr="Screen shot 2012-03-11 at 11.49.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96" y="1417638"/>
            <a:ext cx="7137400" cy="4038600"/>
          </a:xfrm>
          <a:prstGeom prst="rect">
            <a:avLst/>
          </a:prstGeom>
        </p:spPr>
      </p:pic>
      <p:sp>
        <p:nvSpPr>
          <p:cNvPr id="5" name="Rectangle 4"/>
          <p:cNvSpPr/>
          <p:nvPr/>
        </p:nvSpPr>
        <p:spPr>
          <a:xfrm>
            <a:off x="926796" y="5843944"/>
            <a:ext cx="3541767" cy="369332"/>
          </a:xfrm>
          <a:prstGeom prst="rect">
            <a:avLst/>
          </a:prstGeom>
        </p:spPr>
        <p:txBody>
          <a:bodyPr wrap="none">
            <a:spAutoFit/>
          </a:bodyPr>
          <a:lstStyle/>
          <a:p>
            <a:r>
              <a:rPr lang="en-US" dirty="0">
                <a:hlinkClick r:id="rId4"/>
              </a:rPr>
              <a:t>http://</a:t>
            </a:r>
            <a:r>
              <a:rPr lang="pl-PL" dirty="0">
                <a:hlinkClick r:id="rId4"/>
              </a:rPr>
              <a:t>www.downes.ca/post/</a:t>
            </a:r>
            <a:r>
              <a:rPr lang="pl-PL" dirty="0" smtClean="0">
                <a:hlinkClick r:id="rId4"/>
              </a:rPr>
              <a:t>57523</a:t>
            </a:r>
            <a:r>
              <a:rPr lang="pl-PL" dirty="0" smtClean="0"/>
              <a:t> </a:t>
            </a:r>
            <a:endParaRPr lang="en-US" dirty="0"/>
          </a:p>
        </p:txBody>
      </p:sp>
    </p:spTree>
    <p:extLst>
      <p:ext uri="{BB962C8B-B14F-4D97-AF65-F5344CB8AC3E}">
        <p14:creationId xmlns:p14="http://schemas.microsoft.com/office/powerpoint/2010/main" val="24953052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MOOC Experience</a:t>
            </a:r>
            <a:endParaRPr lang="en-US" dirty="0"/>
          </a:p>
        </p:txBody>
      </p:sp>
      <p:pic>
        <p:nvPicPr>
          <p:cNvPr id="4" name="Picture 3" descr="Screen shot 2011-11-13 at 6.35.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433" y="1417638"/>
            <a:ext cx="6611494" cy="5061668"/>
          </a:xfrm>
          <a:prstGeom prst="rect">
            <a:avLst/>
          </a:prstGeom>
          <a:ln>
            <a:solidFill>
              <a:srgbClr val="4F81BD"/>
            </a:solidFill>
          </a:ln>
        </p:spPr>
      </p:pic>
    </p:spTree>
    <p:extLst>
      <p:ext uri="{BB962C8B-B14F-4D97-AF65-F5344CB8AC3E}">
        <p14:creationId xmlns:p14="http://schemas.microsoft.com/office/powerpoint/2010/main" val="32967737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Revisiting</a:t>
            </a:r>
            <a:r>
              <a:rPr lang="en-US" baseline="0" dirty="0" smtClean="0"/>
              <a:t> the PLE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208743" y="1417638"/>
            <a:ext cx="6380337" cy="5170273"/>
          </a:xfrm>
          <a:prstGeom prst="rect">
            <a:avLst/>
          </a:prstGeom>
        </p:spPr>
      </p:pic>
    </p:spTree>
    <p:extLst>
      <p:ext uri="{BB962C8B-B14F-4D97-AF65-F5344CB8AC3E}">
        <p14:creationId xmlns:p14="http://schemas.microsoft.com/office/powerpoint/2010/main" val="35376423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Connectors</a:t>
            </a:r>
            <a:endParaRPr lang="en-US" dirty="0"/>
          </a:p>
        </p:txBody>
      </p:sp>
      <p:sp>
        <p:nvSpPr>
          <p:cNvPr id="3" name="Content Placeholder 2"/>
          <p:cNvSpPr>
            <a:spLocks noGrp="1"/>
          </p:cNvSpPr>
          <p:nvPr>
            <p:ph idx="1"/>
          </p:nvPr>
        </p:nvSpPr>
        <p:spPr/>
        <p:txBody>
          <a:bodyPr/>
          <a:lstStyle/>
          <a:p>
            <a:r>
              <a:rPr lang="en-US" dirty="0" smtClean="0"/>
              <a:t>Things – events, games, arenas, etc., to ‘connect’ individuals with each other</a:t>
            </a:r>
          </a:p>
          <a:p>
            <a:pPr lvl="1"/>
            <a:r>
              <a:rPr lang="en-US" dirty="0" smtClean="0"/>
              <a:t>either as plug-ins on individual PLEs, or</a:t>
            </a:r>
          </a:p>
          <a:p>
            <a:pPr lvl="1"/>
            <a:r>
              <a:rPr lang="en-US" dirty="0" smtClean="0"/>
              <a:t>as third-party services, like </a:t>
            </a:r>
            <a:r>
              <a:rPr lang="en-US" dirty="0" err="1" smtClean="0"/>
              <a:t>scrabble.net</a:t>
            </a:r>
            <a:endParaRPr lang="en-US" dirty="0" smtClean="0"/>
          </a:p>
          <a:p>
            <a:pPr lvl="1"/>
            <a:endParaRPr lang="en-US" dirty="0" smtClean="0"/>
          </a:p>
        </p:txBody>
      </p:sp>
      <p:cxnSp>
        <p:nvCxnSpPr>
          <p:cNvPr id="5" name="Straight Arrow Connector 4"/>
          <p:cNvCxnSpPr>
            <a:cxnSpLocks/>
          </p:cNvCxnSpPr>
          <p:nvPr/>
        </p:nvCxnSpPr>
        <p:spPr>
          <a:xfrm>
            <a:off x="1377049" y="4536299"/>
            <a:ext cx="2268000" cy="0"/>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cxnSpLocks/>
          </p:cNvCxnSpPr>
          <p:nvPr/>
        </p:nvCxnSpPr>
        <p:spPr>
          <a:xfrm flipH="1">
            <a:off x="4791987" y="4582197"/>
            <a:ext cx="2230972" cy="0"/>
          </a:xfrm>
          <a:prstGeom prst="straightConnector1">
            <a:avLst/>
          </a:prstGeom>
          <a:ln w="76200" cmpd="tri">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645049" y="4039064"/>
            <a:ext cx="1146938" cy="10862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07655" y="5218133"/>
            <a:ext cx="2708200" cy="923330"/>
          </a:xfrm>
          <a:prstGeom prst="rect">
            <a:avLst/>
          </a:prstGeom>
          <a:noFill/>
        </p:spPr>
        <p:txBody>
          <a:bodyPr wrap="square" rtlCol="0">
            <a:spAutoFit/>
          </a:bodyPr>
          <a:lstStyle/>
          <a:p>
            <a:r>
              <a:rPr lang="en-US" dirty="0" smtClean="0"/>
              <a:t>Conversation?</a:t>
            </a:r>
          </a:p>
          <a:p>
            <a:r>
              <a:rPr lang="en-US" dirty="0" smtClean="0"/>
              <a:t>Chess game?</a:t>
            </a:r>
          </a:p>
          <a:p>
            <a:r>
              <a:rPr lang="en-US" dirty="0" smtClean="0"/>
              <a:t>Simulation?</a:t>
            </a:r>
            <a:endParaRPr lang="en-US" dirty="0"/>
          </a:p>
        </p:txBody>
      </p:sp>
    </p:spTree>
    <p:extLst>
      <p:ext uri="{BB962C8B-B14F-4D97-AF65-F5344CB8AC3E}">
        <p14:creationId xmlns:p14="http://schemas.microsoft.com/office/powerpoint/2010/main" val="9481506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Games</a:t>
            </a:r>
            <a:endParaRPr lang="en-US" dirty="0"/>
          </a:p>
        </p:txBody>
      </p:sp>
      <p:pic>
        <p:nvPicPr>
          <p:cNvPr id="7" name="Picture 6"/>
          <p:cNvPicPr>
            <a:picLocks noChangeAspect="1"/>
          </p:cNvPicPr>
          <p:nvPr/>
        </p:nvPicPr>
        <p:blipFill>
          <a:blip r:embed="rId3"/>
          <a:stretch>
            <a:fillRect/>
          </a:stretch>
        </p:blipFill>
        <p:spPr>
          <a:xfrm>
            <a:off x="1133079" y="1282699"/>
            <a:ext cx="6114018" cy="4592307"/>
          </a:xfrm>
          <a:prstGeom prst="rect">
            <a:avLst/>
          </a:prstGeom>
        </p:spPr>
      </p:pic>
      <p:sp>
        <p:nvSpPr>
          <p:cNvPr id="8" name="Rectangle 7"/>
          <p:cNvSpPr/>
          <p:nvPr/>
        </p:nvSpPr>
        <p:spPr>
          <a:xfrm>
            <a:off x="985451" y="6059709"/>
            <a:ext cx="8546801" cy="369332"/>
          </a:xfrm>
          <a:prstGeom prst="rect">
            <a:avLst/>
          </a:prstGeom>
        </p:spPr>
        <p:txBody>
          <a:bodyPr wrap="square">
            <a:spAutoFit/>
          </a:bodyPr>
          <a:lstStyle/>
          <a:p>
            <a:r>
              <a:rPr lang="en-US" dirty="0">
                <a:hlinkClick r:id="rId4"/>
              </a:rPr>
              <a:t>http://www.popmatters.com/pm/post/65550-games-as-language-</a:t>
            </a:r>
            <a:r>
              <a:rPr lang="en-US" dirty="0" smtClean="0">
                <a:hlinkClick r:id="rId4"/>
              </a:rPr>
              <a:t>systems</a:t>
            </a:r>
            <a:r>
              <a:rPr lang="en-US" dirty="0" smtClean="0"/>
              <a:t> </a:t>
            </a:r>
            <a:endParaRPr lang="en-US" dirty="0"/>
          </a:p>
        </p:txBody>
      </p:sp>
    </p:spTree>
    <p:extLst>
      <p:ext uri="{BB962C8B-B14F-4D97-AF65-F5344CB8AC3E}">
        <p14:creationId xmlns:p14="http://schemas.microsoft.com/office/powerpoint/2010/main" val="10564481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Ladders, Vectors, Networks</a:t>
            </a:r>
            <a:endParaRPr lang="en-US" dirty="0"/>
          </a:p>
        </p:txBody>
      </p:sp>
      <p:sp>
        <p:nvSpPr>
          <p:cNvPr id="3" name="Content Placeholder 2"/>
          <p:cNvSpPr>
            <a:spLocks noGrp="1"/>
          </p:cNvSpPr>
          <p:nvPr>
            <p:ph idx="1"/>
          </p:nvPr>
        </p:nvSpPr>
        <p:spPr/>
        <p:txBody>
          <a:bodyPr/>
          <a:lstStyle/>
          <a:p>
            <a:r>
              <a:rPr lang="en-US" dirty="0" smtClean="0"/>
              <a:t>Chess and other person-to-person games rank people in ‘ladders’ (people want to ran schools this way too)</a:t>
            </a:r>
          </a:p>
          <a:p>
            <a:r>
              <a:rPr lang="en-US" dirty="0" smtClean="0"/>
              <a:t>One way to think of a network is as a multidimensional ladder</a:t>
            </a:r>
          </a:p>
          <a:p>
            <a:r>
              <a:rPr lang="en-US" dirty="0" smtClean="0"/>
              <a:t>Ranking is therefore ‘position’ in a network</a:t>
            </a:r>
            <a:endParaRPr lang="en-US" dirty="0"/>
          </a:p>
        </p:txBody>
      </p:sp>
    </p:spTree>
    <p:extLst>
      <p:ext uri="{BB962C8B-B14F-4D97-AF65-F5344CB8AC3E}">
        <p14:creationId xmlns:p14="http://schemas.microsoft.com/office/powerpoint/2010/main" val="23020284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Paucity of Badges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164954" y="1417638"/>
            <a:ext cx="6730138" cy="4478601"/>
          </a:xfrm>
          <a:prstGeom prst="rect">
            <a:avLst/>
          </a:prstGeom>
        </p:spPr>
      </p:pic>
    </p:spTree>
    <p:extLst>
      <p:ext uri="{BB962C8B-B14F-4D97-AF65-F5344CB8AC3E}">
        <p14:creationId xmlns:p14="http://schemas.microsoft.com/office/powerpoint/2010/main" val="40433125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Emptiness of Analytics</a:t>
            </a:r>
            <a:endParaRPr lang="en-US" dirty="0"/>
          </a:p>
        </p:txBody>
      </p:sp>
      <p:pic>
        <p:nvPicPr>
          <p:cNvPr id="4" name="Picture 3" descr="Screen shot 2011-11-14 at 8.2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875" y="1533839"/>
            <a:ext cx="5242445" cy="4218772"/>
          </a:xfrm>
          <a:prstGeom prst="rect">
            <a:avLst/>
          </a:prstGeom>
          <a:ln>
            <a:solidFill>
              <a:srgbClr val="4F81BD"/>
            </a:solidFill>
          </a:ln>
        </p:spPr>
      </p:pic>
    </p:spTree>
    <p:extLst>
      <p:ext uri="{BB962C8B-B14F-4D97-AF65-F5344CB8AC3E}">
        <p14:creationId xmlns:p14="http://schemas.microsoft.com/office/powerpoint/2010/main" val="34783627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833" y="746363"/>
            <a:ext cx="6350000" cy="4762500"/>
          </a:xfrm>
          <a:prstGeom prst="rect">
            <a:avLst/>
          </a:prstGeom>
        </p:spPr>
      </p:pic>
      <p:sp>
        <p:nvSpPr>
          <p:cNvPr id="5" name="TextBox 4"/>
          <p:cNvSpPr txBox="1"/>
          <p:nvPr/>
        </p:nvSpPr>
        <p:spPr>
          <a:xfrm>
            <a:off x="883833" y="5508863"/>
            <a:ext cx="4551095" cy="646331"/>
          </a:xfrm>
          <a:prstGeom prst="rect">
            <a:avLst/>
          </a:prstGeom>
          <a:solidFill>
            <a:srgbClr val="BFBFBF"/>
          </a:solidFill>
          <a:ln>
            <a:solidFill>
              <a:srgbClr val="4F81BD"/>
            </a:solidFill>
          </a:ln>
        </p:spPr>
        <p:txBody>
          <a:bodyPr wrap="none" rtlCol="0">
            <a:spAutoFit/>
          </a:bodyPr>
          <a:lstStyle/>
          <a:p>
            <a:r>
              <a:rPr lang="en-US" sz="3600" dirty="0" smtClean="0"/>
              <a:t>http://</a:t>
            </a:r>
            <a:r>
              <a:rPr lang="en-US" sz="3600" dirty="0" err="1" smtClean="0"/>
              <a:t>www.downes.ca</a:t>
            </a:r>
            <a:endParaRPr lang="en-US" sz="3600" dirty="0"/>
          </a:p>
        </p:txBody>
      </p:sp>
    </p:spTree>
    <p:extLst>
      <p:ext uri="{BB962C8B-B14F-4D97-AF65-F5344CB8AC3E}">
        <p14:creationId xmlns:p14="http://schemas.microsoft.com/office/powerpoint/2010/main" val="22388113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a:t>
            </a:r>
            <a:endParaRPr lang="en-US" dirty="0"/>
          </a:p>
        </p:txBody>
      </p:sp>
      <p:sp>
        <p:nvSpPr>
          <p:cNvPr id="3" name="Content Placeholder 2"/>
          <p:cNvSpPr>
            <a:spLocks noGrp="1"/>
          </p:cNvSpPr>
          <p:nvPr>
            <p:ph idx="1"/>
          </p:nvPr>
        </p:nvSpPr>
        <p:spPr>
          <a:xfrm>
            <a:off x="258292" y="5853460"/>
            <a:ext cx="8229600" cy="679425"/>
          </a:xfrm>
        </p:spPr>
        <p:txBody>
          <a:bodyPr/>
          <a:lstStyle/>
          <a:p>
            <a:pPr marL="0" indent="0">
              <a:buNone/>
            </a:pPr>
            <a:r>
              <a:rPr lang="en-US" dirty="0" smtClean="0"/>
              <a:t>Mix of levels – novice and experienced</a:t>
            </a:r>
            <a:endParaRPr lang="en-US" dirty="0"/>
          </a:p>
        </p:txBody>
      </p:sp>
      <p:pic>
        <p:nvPicPr>
          <p:cNvPr id="4" name="Picture 3" descr="Screen shot 2011-11-14 at 7.01.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92" y="1155534"/>
            <a:ext cx="6043212" cy="4276030"/>
          </a:xfrm>
          <a:prstGeom prst="rect">
            <a:avLst/>
          </a:prstGeom>
        </p:spPr>
      </p:pic>
      <p:pic>
        <p:nvPicPr>
          <p:cNvPr id="5" name="Picture 4" descr="Screen shot 2011-11-14 at 7.03.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815" y="1318127"/>
            <a:ext cx="4037985" cy="2980418"/>
          </a:xfrm>
          <a:prstGeom prst="rect">
            <a:avLst/>
          </a:prstGeom>
        </p:spPr>
      </p:pic>
    </p:spTree>
    <p:extLst>
      <p:ext uri="{BB962C8B-B14F-4D97-AF65-F5344CB8AC3E}">
        <p14:creationId xmlns:p14="http://schemas.microsoft.com/office/powerpoint/2010/main" val="15988727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network structure</a:t>
            </a:r>
            <a:endParaRPr lang="en-US" dirty="0"/>
          </a:p>
        </p:txBody>
      </p:sp>
      <p:sp>
        <p:nvSpPr>
          <p:cNvPr id="4" name="Rectangle 3"/>
          <p:cNvSpPr/>
          <p:nvPr/>
        </p:nvSpPr>
        <p:spPr>
          <a:xfrm>
            <a:off x="572336" y="5802997"/>
            <a:ext cx="4572000" cy="646331"/>
          </a:xfrm>
          <a:prstGeom prst="rect">
            <a:avLst/>
          </a:prstGeom>
        </p:spPr>
        <p:txBody>
          <a:bodyPr>
            <a:spAutoFit/>
          </a:bodyPr>
          <a:lstStyle/>
          <a:p>
            <a:r>
              <a:rPr lang="pl-PL" dirty="0" smtClean="0">
                <a:hlinkClick r:id="rId3"/>
              </a:rPr>
              <a:t>http://cor-ar.blogspot.in/2012/03/two-distinct-course-formats-in-</a:t>
            </a:r>
            <a:r>
              <a:rPr lang="pl-PL" dirty="0" smtClean="0">
                <a:hlinkClick r:id="rId3"/>
              </a:rPr>
              <a:t>delivery.html</a:t>
            </a:r>
            <a:r>
              <a:rPr lang="pl-PL" dirty="0" smtClean="0"/>
              <a:t> </a:t>
            </a:r>
            <a:endParaRPr lang="en-US" dirty="0"/>
          </a:p>
        </p:txBody>
      </p:sp>
      <p:pic>
        <p:nvPicPr>
          <p:cNvPr id="6" name="Picture 5"/>
          <p:cNvPicPr>
            <a:picLocks noChangeAspect="1"/>
          </p:cNvPicPr>
          <p:nvPr/>
        </p:nvPicPr>
        <p:blipFill>
          <a:blip r:embed="rId4"/>
          <a:stretch>
            <a:fillRect/>
          </a:stretch>
        </p:blipFill>
        <p:spPr>
          <a:xfrm>
            <a:off x="2443965" y="1600200"/>
            <a:ext cx="5400741" cy="3967057"/>
          </a:xfrm>
          <a:prstGeom prst="rect">
            <a:avLst/>
          </a:prstGeom>
        </p:spPr>
      </p:pic>
    </p:spTree>
    <p:extLst>
      <p:ext uri="{BB962C8B-B14F-4D97-AF65-F5344CB8AC3E}">
        <p14:creationId xmlns:p14="http://schemas.microsoft.com/office/powerpoint/2010/main" val="34753178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Aggregation – bringing together</a:t>
            </a:r>
            <a:endParaRPr lang="en-US" dirty="0"/>
          </a:p>
        </p:txBody>
      </p:sp>
      <p:pic>
        <p:nvPicPr>
          <p:cNvPr id="4" name="Picture 3"/>
          <p:cNvPicPr>
            <a:picLocks noChangeAspect="1"/>
          </p:cNvPicPr>
          <p:nvPr/>
        </p:nvPicPr>
        <p:blipFill>
          <a:blip r:embed="rId2"/>
          <a:stretch>
            <a:fillRect/>
          </a:stretch>
        </p:blipFill>
        <p:spPr>
          <a:xfrm>
            <a:off x="4102100" y="4089400"/>
            <a:ext cx="5041900" cy="2768600"/>
          </a:xfrm>
          <a:prstGeom prst="rect">
            <a:avLst/>
          </a:prstGeom>
        </p:spPr>
      </p:pic>
      <p:pic>
        <p:nvPicPr>
          <p:cNvPr id="5" name="Picture 4"/>
          <p:cNvPicPr>
            <a:picLocks noChangeAspect="1"/>
          </p:cNvPicPr>
          <p:nvPr/>
        </p:nvPicPr>
        <p:blipFill>
          <a:blip r:embed="rId3"/>
          <a:stretch>
            <a:fillRect/>
          </a:stretch>
        </p:blipFill>
        <p:spPr>
          <a:xfrm>
            <a:off x="1011404" y="1696820"/>
            <a:ext cx="5000210" cy="3000126"/>
          </a:xfrm>
          <a:prstGeom prst="rect">
            <a:avLst/>
          </a:prstGeom>
        </p:spPr>
      </p:pic>
    </p:spTree>
    <p:extLst>
      <p:ext uri="{BB962C8B-B14F-4D97-AF65-F5344CB8AC3E}">
        <p14:creationId xmlns:p14="http://schemas.microsoft.com/office/powerpoint/2010/main" val="568844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abundance of content</a:t>
            </a:r>
            <a:endParaRPr lang="en-US" dirty="0"/>
          </a:p>
        </p:txBody>
      </p:sp>
      <p:sp>
        <p:nvSpPr>
          <p:cNvPr id="3" name="Content Placeholder 2"/>
          <p:cNvSpPr>
            <a:spLocks noGrp="1"/>
          </p:cNvSpPr>
          <p:nvPr>
            <p:ph idx="1"/>
          </p:nvPr>
        </p:nvSpPr>
        <p:spPr/>
        <p:txBody>
          <a:bodyPr/>
          <a:lstStyle/>
          <a:p>
            <a:r>
              <a:rPr lang="en-US" dirty="0" smtClean="0"/>
              <a:t>Some analogies:</a:t>
            </a:r>
          </a:p>
          <a:p>
            <a:pPr lvl="1"/>
            <a:r>
              <a:rPr lang="en-US" dirty="0" smtClean="0"/>
              <a:t>following football – there are more games in the world than you could possibly watch</a:t>
            </a:r>
          </a:p>
          <a:p>
            <a:pPr lvl="1"/>
            <a:r>
              <a:rPr lang="en-US" dirty="0" smtClean="0"/>
              <a:t>recipes – there is more food </a:t>
            </a:r>
            <a:r>
              <a:rPr lang="en-US" dirty="0" err="1" smtClean="0"/>
              <a:t>int</a:t>
            </a:r>
            <a:r>
              <a:rPr lang="en-US" dirty="0" smtClean="0"/>
              <a:t> eh world than you could possibly eat, more ways of eating food than you could experience in a lifetime</a:t>
            </a:r>
          </a:p>
          <a:p>
            <a:pPr lvl="1"/>
            <a:r>
              <a:rPr lang="en-US" dirty="0" smtClean="0"/>
              <a:t>places to visit – the world is vast, </a:t>
            </a:r>
            <a:r>
              <a:rPr lang="en-US" dirty="0" err="1" smtClean="0"/>
              <a:t>ou</a:t>
            </a:r>
            <a:r>
              <a:rPr lang="en-US" dirty="0" smtClean="0"/>
              <a:t> cannot possibly see everything</a:t>
            </a:r>
            <a:endParaRPr lang="en-US" dirty="0"/>
          </a:p>
        </p:txBody>
      </p:sp>
    </p:spTree>
    <p:extLst>
      <p:ext uri="{BB962C8B-B14F-4D97-AF65-F5344CB8AC3E}">
        <p14:creationId xmlns:p14="http://schemas.microsoft.com/office/powerpoint/2010/main" val="32550416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versus Solo</a:t>
            </a:r>
            <a:endParaRPr lang="en-US" dirty="0"/>
          </a:p>
        </p:txBody>
      </p:sp>
      <p:pic>
        <p:nvPicPr>
          <p:cNvPr id="4" name="Picture 3" descr="Screen shot 2012-03-12 at 1.19.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672" y="2538431"/>
            <a:ext cx="5707688" cy="4126934"/>
          </a:xfrm>
          <a:prstGeom prst="rect">
            <a:avLst/>
          </a:prstGeom>
        </p:spPr>
      </p:pic>
      <p:pic>
        <p:nvPicPr>
          <p:cNvPr id="5" name="Picture 4" descr="Screen shot 2012-03-12 at 1.19.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11" y="1417638"/>
            <a:ext cx="3487006" cy="4834641"/>
          </a:xfrm>
          <a:prstGeom prst="rect">
            <a:avLst/>
          </a:prstGeom>
        </p:spPr>
      </p:pic>
      <p:sp>
        <p:nvSpPr>
          <p:cNvPr id="6" name="Rectangle 5"/>
          <p:cNvSpPr/>
          <p:nvPr/>
        </p:nvSpPr>
        <p:spPr>
          <a:xfrm>
            <a:off x="335443" y="6296033"/>
            <a:ext cx="3454529" cy="369332"/>
          </a:xfrm>
          <a:prstGeom prst="rect">
            <a:avLst/>
          </a:prstGeom>
        </p:spPr>
        <p:txBody>
          <a:bodyPr wrap="none">
            <a:spAutoFit/>
          </a:bodyPr>
          <a:lstStyle/>
          <a:p>
            <a:r>
              <a:rPr lang="de-DE" dirty="0">
                <a:hlinkClick r:id="rId5"/>
              </a:rPr>
              <a:t>http://blog.learnlets.com/?p=</a:t>
            </a:r>
            <a:r>
              <a:rPr lang="de-DE" dirty="0" smtClean="0">
                <a:hlinkClick r:id="rId5"/>
              </a:rPr>
              <a:t>2562</a:t>
            </a:r>
            <a:r>
              <a:rPr lang="de-DE" dirty="0" smtClean="0"/>
              <a:t> </a:t>
            </a:r>
            <a:endParaRPr lang="en-US" dirty="0"/>
          </a:p>
        </p:txBody>
      </p:sp>
    </p:spTree>
    <p:extLst>
      <p:ext uri="{BB962C8B-B14F-4D97-AF65-F5344CB8AC3E}">
        <p14:creationId xmlns:p14="http://schemas.microsoft.com/office/powerpoint/2010/main" val="5390106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1393</TotalTime>
  <Words>2655</Words>
  <Application>Microsoft Macintosh PowerPoint</Application>
  <PresentationFormat>On-screen Show (4:3)</PresentationFormat>
  <Paragraphs>197</Paragraphs>
  <Slides>46</Slides>
  <Notes>22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Education as Platform The MOOC Experience and what we can do to make it better</vt:lpstr>
      <vt:lpstr>PowerPoint Presentation</vt:lpstr>
      <vt:lpstr>A bit about MOOC Structure</vt:lpstr>
      <vt:lpstr>The MOOC Experience</vt:lpstr>
      <vt:lpstr>Open</vt:lpstr>
      <vt:lpstr>The network structure</vt:lpstr>
      <vt:lpstr>Aggregation – bringing together</vt:lpstr>
      <vt:lpstr>The abundance of content</vt:lpstr>
      <vt:lpstr>Social versus Solo</vt:lpstr>
      <vt:lpstr>Success in a MOOC</vt:lpstr>
      <vt:lpstr>Self-Education</vt:lpstr>
      <vt:lpstr>Knowledge as Grown</vt:lpstr>
      <vt:lpstr>2. Where MOOCs Fail</vt:lpstr>
      <vt:lpstr>The Bootstrap Problem</vt:lpstr>
      <vt:lpstr>Navigation</vt:lpstr>
      <vt:lpstr>Size versus Connectedness</vt:lpstr>
      <vt:lpstr>Elitism</vt:lpstr>
      <vt:lpstr>Effectiveness</vt:lpstr>
      <vt:lpstr>3. Reconceptualizing MOOCs</vt:lpstr>
      <vt:lpstr>Open</vt:lpstr>
      <vt:lpstr>Online</vt:lpstr>
      <vt:lpstr>Connective</vt:lpstr>
      <vt:lpstr>Restating the Problem</vt:lpstr>
      <vt:lpstr>Rediscovering Process</vt:lpstr>
      <vt:lpstr>MOOC, Meet Game</vt:lpstr>
      <vt:lpstr>4. Chess Net</vt:lpstr>
      <vt:lpstr>Searching for Chess Net - 1</vt:lpstr>
      <vt:lpstr>Searching for Chess Net - 2</vt:lpstr>
      <vt:lpstr>Searching for Chess Net - 3</vt:lpstr>
      <vt:lpstr>Searching for Chess Net - 4</vt:lpstr>
      <vt:lpstr>Searching for Chess Net - 5</vt:lpstr>
      <vt:lpstr>5. The Budget Game</vt:lpstr>
      <vt:lpstr>Budget Simulators</vt:lpstr>
      <vt:lpstr>Meeting the Challenge</vt:lpstr>
      <vt:lpstr>Fixed and Opaque</vt:lpstr>
      <vt:lpstr>NY Times ‘Solve the Deficit’</vt:lpstr>
      <vt:lpstr>What’s Wrong With The Simulators</vt:lpstr>
      <vt:lpstr>6. The Education Platform</vt:lpstr>
      <vt:lpstr>Critiquing the games</vt:lpstr>
      <vt:lpstr>Revisiting the PLE</vt:lpstr>
      <vt:lpstr>The Connectors</vt:lpstr>
      <vt:lpstr>Language Games</vt:lpstr>
      <vt:lpstr>Ladders, Vectors, Networks</vt:lpstr>
      <vt:lpstr>The Paucity of Badges</vt:lpstr>
      <vt:lpstr>The Emptiness of Analytics</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as Platform The MOOC Experience and what we can do to make it better</dc:title>
  <dc:creator>Stephen  Downes</dc:creator>
  <cp:lastModifiedBy>Stephen  Downes</cp:lastModifiedBy>
  <cp:revision>27</cp:revision>
  <dcterms:created xsi:type="dcterms:W3CDTF">2012-03-11T07:23:20Z</dcterms:created>
  <dcterms:modified xsi:type="dcterms:W3CDTF">2012-03-12T06:37:19Z</dcterms:modified>
</cp:coreProperties>
</file>